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8" r:id="rId4"/>
  </p:sldMasterIdLst>
  <p:notesMasterIdLst>
    <p:notesMasterId r:id="rId32"/>
  </p:notesMasterIdLst>
  <p:sldIdLst>
    <p:sldId id="587" r:id="rId5"/>
    <p:sldId id="270" r:id="rId6"/>
    <p:sldId id="588" r:id="rId7"/>
    <p:sldId id="572" r:id="rId8"/>
    <p:sldId id="591" r:id="rId9"/>
    <p:sldId id="589" r:id="rId10"/>
    <p:sldId id="345" r:id="rId11"/>
    <p:sldId id="575" r:id="rId12"/>
    <p:sldId id="595" r:id="rId13"/>
    <p:sldId id="590" r:id="rId14"/>
    <p:sldId id="582" r:id="rId15"/>
    <p:sldId id="571" r:id="rId16"/>
    <p:sldId id="577" r:id="rId17"/>
    <p:sldId id="344" r:id="rId18"/>
    <p:sldId id="579" r:id="rId19"/>
    <p:sldId id="581" r:id="rId20"/>
    <p:sldId id="568" r:id="rId21"/>
    <p:sldId id="578" r:id="rId22"/>
    <p:sldId id="583" r:id="rId23"/>
    <p:sldId id="596" r:id="rId24"/>
    <p:sldId id="569" r:id="rId25"/>
    <p:sldId id="580" r:id="rId26"/>
    <p:sldId id="584" r:id="rId27"/>
    <p:sldId id="585" r:id="rId28"/>
    <p:sldId id="570" r:id="rId29"/>
    <p:sldId id="586" r:id="rId30"/>
    <p:sldId id="594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hwa, Anish" initials="PA" lastIdx="2" clrIdx="0">
    <p:extLst>
      <p:ext uri="{19B8F6BF-5375-455C-9EA6-DF929625EA0E}">
        <p15:presenceInfo xmlns:p15="http://schemas.microsoft.com/office/powerpoint/2012/main" userId="S::pahwaa@purdue.edu::d0e35c88-30d5-4cb6-9b5d-e2ecae9666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5A6"/>
    <a:srgbClr val="A0FDFB"/>
    <a:srgbClr val="296370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966BE-1B59-456E-AFE5-A5D68E0E13E5}" v="33" dt="2020-02-28T03:18:49.296"/>
    <p1510:client id="{EA390D34-21B4-4DC0-BF08-42F117A7469B}" v="3" dt="2020-02-28T03:00:41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2" autoAdjust="0"/>
    <p:restoredTop sz="94660"/>
  </p:normalViewPr>
  <p:slideViewPr>
    <p:cSldViewPr snapToGrid="0">
      <p:cViewPr>
        <p:scale>
          <a:sx n="66" d="100"/>
          <a:sy n="66" d="100"/>
        </p:scale>
        <p:origin x="155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run\OneDrive\Desktop\em_save_TRAIN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Chart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[charts2.xlsx]Sheet1!PivotTable2</c:name>
    <c:fmtId val="-1"/>
  </c:pivotSource>
  <c:chart>
    <c:title>
      <c:tx>
        <c:rich>
          <a:bodyPr rot="0" vert="horz"/>
          <a:lstStyle/>
          <a:p>
            <a:pPr>
              <a:defRPr sz="2000"/>
            </a:pPr>
            <a:r>
              <a:rPr lang="en-US" sz="2000" dirty="0"/>
              <a:t>Chances of Success/Failure for high BP vs normal BP</a:t>
            </a:r>
          </a:p>
        </c:rich>
      </c:tx>
      <c:layout>
        <c:manualLayout>
          <c:xMode val="edge"/>
          <c:yMode val="edge"/>
          <c:x val="0.10364218992945205"/>
          <c:y val="7.2963113092825468E-4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</c:pivotFmt>
      <c:pivotFmt>
        <c:idx val="3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</c:pivotFmt>
      <c:pivotFmt>
        <c:idx val="4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0456275991331343E-2"/>
          <c:y val="0.23225896507399602"/>
          <c:w val="0.95908744801733736"/>
          <c:h val="0.5344649379562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Sheet1!$B$13:$B$14</c:f>
              <c:strCache>
                <c:ptCount val="1"/>
                <c:pt idx="0">
                  <c:v>Normal BP</c:v>
                </c:pt>
              </c:strCache>
            </c:strRef>
          </c:tx>
          <c:spPr>
            <a:solidFill>
              <a:srgbClr val="A0FDF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0F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B4-3946-8D3C-F1D8211088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Sheet1!$A$15:$A$17</c:f>
              <c:strCache>
                <c:ptCount val="2"/>
                <c:pt idx="0">
                  <c:v>Success</c:v>
                </c:pt>
                <c:pt idx="1">
                  <c:v>Failure</c:v>
                </c:pt>
              </c:strCache>
            </c:strRef>
          </c:cat>
          <c:val>
            <c:numRef>
              <c:f>Sheet1!$B$15:$B$17</c:f>
              <c:numCache>
                <c:formatCode>0%</c:formatCode>
                <c:ptCount val="2"/>
                <c:pt idx="0">
                  <c:v>0.85200296735905046</c:v>
                </c:pt>
                <c:pt idx="1">
                  <c:v>0.14799703264094954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B4-3946-8D3C-F1D82110887C}"/>
            </c:ext>
          </c:extLst>
        </c:ser>
        <c:ser>
          <c:idx val="1"/>
          <c:order val="1"/>
          <c:tx>
            <c:strRef>
              <c:f>Sheet1!$C$13:$C$14</c:f>
              <c:strCache>
                <c:ptCount val="1"/>
                <c:pt idx="0">
                  <c:v>High Blood Pressure</c:v>
                </c:pt>
              </c:strCache>
            </c:strRef>
          </c:tx>
          <c:spPr>
            <a:solidFill>
              <a:srgbClr val="2395A6"/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Sheet1!$A$15:$A$17</c:f>
              <c:strCache>
                <c:ptCount val="2"/>
                <c:pt idx="0">
                  <c:v>Success</c:v>
                </c:pt>
                <c:pt idx="1">
                  <c:v>Failure</c:v>
                </c:pt>
              </c:strCache>
            </c:strRef>
          </c:cat>
          <c:val>
            <c:numRef>
              <c:f>Sheet1!$C$15:$C$17</c:f>
              <c:numCache>
                <c:formatCode>0%</c:formatCode>
                <c:ptCount val="2"/>
                <c:pt idx="0">
                  <c:v>0.34142640364188165</c:v>
                </c:pt>
                <c:pt idx="1">
                  <c:v>0.65857359635811841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1B4-3946-8D3C-F1D821108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427904"/>
        <c:axId val="1383511680"/>
      </c:barChart>
      <c:catAx>
        <c:axId val="13144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383511680"/>
        <c:crosses val="autoZero"/>
        <c:auto val="1"/>
        <c:lblAlgn val="ctr"/>
        <c:lblOffset val="100"/>
        <c:noMultiLvlLbl val="0"/>
      </c:catAx>
      <c:valAx>
        <c:axId val="13835116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4427904"/>
        <c:crosses val="autoZero"/>
        <c:crossBetween val="between"/>
      </c:valAx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 sz="1600"/>
      </a:pPr>
      <a:endParaRPr lang="en-US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[charts2.xlsx]Sheet1!PivotTable1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Chances of Success/Failure for smokers vs non-smokers</a:t>
            </a:r>
          </a:p>
        </c:rich>
      </c:tx>
      <c:layout>
        <c:manualLayout>
          <c:xMode val="edge"/>
          <c:yMode val="edge"/>
          <c:x val="0.10980374747992952"/>
          <c:y val="3.037390856604448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2395A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2395A6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2395A6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2395A6">
                  <a:shade val="30000"/>
                  <a:satMod val="115000"/>
                </a:srgbClr>
              </a:gs>
              <a:gs pos="50000">
                <a:srgbClr val="2395A6">
                  <a:shade val="67500"/>
                  <a:satMod val="115000"/>
                </a:srgbClr>
              </a:gs>
              <a:gs pos="100000">
                <a:srgbClr val="2395A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6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0449032652435681E-2"/>
          <c:y val="0.32866761548310347"/>
          <c:w val="0.95910192870854316"/>
          <c:h val="0.439092672749022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Non-smoker</c:v>
                </c:pt>
              </c:strCache>
            </c:strRef>
          </c:tx>
          <c:spPr>
            <a:solidFill>
              <a:srgbClr val="A0FDF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61-4E4E-AA3C-351852223E7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61-4E4E-AA3C-351852223E71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61-4E4E-AA3C-351852223E71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61-4E4E-AA3C-351852223E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Sheet1!$A$5:$A$7</c:f>
              <c:strCache>
                <c:ptCount val="2"/>
                <c:pt idx="0">
                  <c:v>Success</c:v>
                </c:pt>
                <c:pt idx="1">
                  <c:v>Failure</c:v>
                </c:pt>
              </c:strCache>
            </c:strRef>
          </c:cat>
          <c:val>
            <c:numRef>
              <c:f>Sheet1!$B$5:$B$7</c:f>
              <c:numCache>
                <c:formatCode>0%</c:formatCode>
                <c:ptCount val="2"/>
                <c:pt idx="0">
                  <c:v>0.75649109792284863</c:v>
                </c:pt>
                <c:pt idx="1">
                  <c:v>0.24350890207715134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61-4E4E-AA3C-351852223E71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Smoker</c:v>
                </c:pt>
              </c:strCache>
            </c:strRef>
          </c:tx>
          <c:spPr>
            <a:solidFill>
              <a:srgbClr val="2395A6"/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Sheet1!$A$5:$A$7</c:f>
              <c:strCache>
                <c:ptCount val="2"/>
                <c:pt idx="0">
                  <c:v>Success</c:v>
                </c:pt>
                <c:pt idx="1">
                  <c:v>Failure</c:v>
                </c:pt>
              </c:strCache>
            </c:strRef>
          </c:cat>
          <c:val>
            <c:numRef>
              <c:f>Sheet1!$C$5:$C$7</c:f>
              <c:numCache>
                <c:formatCode>0%</c:formatCode>
                <c:ptCount val="2"/>
                <c:pt idx="0">
                  <c:v>0.32169954476479512</c:v>
                </c:pt>
                <c:pt idx="1">
                  <c:v>0.67830045523520488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61-4E4E-AA3C-351852223E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9024496"/>
        <c:axId val="858831120"/>
      </c:barChart>
      <c:catAx>
        <c:axId val="119902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31120"/>
        <c:crosses val="autoZero"/>
        <c:auto val="1"/>
        <c:lblAlgn val="ctr"/>
        <c:lblOffset val="100"/>
        <c:noMultiLvlLbl val="0"/>
      </c:catAx>
      <c:valAx>
        <c:axId val="8588311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1990244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[em_save_TRAIN23.xlsx]Sheet1!PivotTable8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2756919450387994E-2"/>
          <c:y val="0.14949776104973206"/>
          <c:w val="0.89975713320168771"/>
          <c:h val="0.6878628512293232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Sheet1!$J$19:$J$20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rgbClr val="A0FDF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Sheet1!$I$21:$I$27</c:f>
              <c:strCache>
                <c:ptCount val="6"/>
                <c:pt idx="0">
                  <c:v>Medicare</c:v>
                </c:pt>
                <c:pt idx="1">
                  <c:v>Commercial</c:v>
                </c:pt>
                <c:pt idx="2">
                  <c:v>Blue Cross</c:v>
                </c:pt>
                <c:pt idx="3">
                  <c:v>Maged Care</c:v>
                </c:pt>
                <c:pt idx="4">
                  <c:v>Medicaid</c:v>
                </c:pt>
                <c:pt idx="5">
                  <c:v>Work Comp</c:v>
                </c:pt>
              </c:strCache>
            </c:strRef>
          </c:cat>
          <c:val>
            <c:numRef>
              <c:f>Sheet1!$J$21:$J$27</c:f>
              <c:numCache>
                <c:formatCode>0%</c:formatCode>
                <c:ptCount val="6"/>
                <c:pt idx="0">
                  <c:v>0.92167101827676245</c:v>
                </c:pt>
                <c:pt idx="1">
                  <c:v>0.88492063492063489</c:v>
                </c:pt>
                <c:pt idx="2">
                  <c:v>0.85480572597137017</c:v>
                </c:pt>
                <c:pt idx="3">
                  <c:v>0.85029940119760483</c:v>
                </c:pt>
                <c:pt idx="4">
                  <c:v>0.67045454545454541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14-46B8-9D3E-DC3C39E5F3C5}"/>
            </c:ext>
          </c:extLst>
        </c:ser>
        <c:ser>
          <c:idx val="1"/>
          <c:order val="1"/>
          <c:tx>
            <c:strRef>
              <c:f>Sheet1!$K$19:$K$20</c:f>
              <c:strCache>
                <c:ptCount val="1"/>
                <c:pt idx="0">
                  <c:v>Failure</c:v>
                </c:pt>
              </c:strCache>
            </c:strRef>
          </c:tx>
          <c:spPr>
            <a:solidFill>
              <a:srgbClr val="2395A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Sheet1!$I$21:$I$27</c:f>
              <c:strCache>
                <c:ptCount val="6"/>
                <c:pt idx="0">
                  <c:v>Medicare</c:v>
                </c:pt>
                <c:pt idx="1">
                  <c:v>Commercial</c:v>
                </c:pt>
                <c:pt idx="2">
                  <c:v>Blue Cross</c:v>
                </c:pt>
                <c:pt idx="3">
                  <c:v>Maged Care</c:v>
                </c:pt>
                <c:pt idx="4">
                  <c:v>Medicaid</c:v>
                </c:pt>
                <c:pt idx="5">
                  <c:v>Work Comp</c:v>
                </c:pt>
              </c:strCache>
            </c:strRef>
          </c:cat>
          <c:val>
            <c:numRef>
              <c:f>Sheet1!$K$21:$K$27</c:f>
              <c:numCache>
                <c:formatCode>0%</c:formatCode>
                <c:ptCount val="6"/>
                <c:pt idx="0">
                  <c:v>7.8328981723237601E-2</c:v>
                </c:pt>
                <c:pt idx="1">
                  <c:v>0.11507936507936507</c:v>
                </c:pt>
                <c:pt idx="2">
                  <c:v>0.14519427402862986</c:v>
                </c:pt>
                <c:pt idx="3">
                  <c:v>0.1497005988023952</c:v>
                </c:pt>
                <c:pt idx="4">
                  <c:v>0.32954545454545453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14-46B8-9D3E-DC3C39E5F3C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41245967"/>
        <c:axId val="728731471"/>
      </c:barChart>
      <c:catAx>
        <c:axId val="741245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731471"/>
        <c:crosses val="autoZero"/>
        <c:auto val="1"/>
        <c:lblAlgn val="ctr"/>
        <c:lblOffset val="100"/>
        <c:noMultiLvlLbl val="0"/>
      </c:catAx>
      <c:valAx>
        <c:axId val="72873147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1245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effectLst/>
              </a:rPr>
              <a:t>Metric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en-US" sz="2400" b="1" dirty="0">
                <a:effectLst/>
              </a:rPr>
              <a:t> (Random Forest)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00000"/>
                </a:solidFill>
              </a:defRPr>
            </a:pPr>
            <a:endParaRPr lang="en-US" sz="2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5230039728632491"/>
          <c:y val="4.6872289619079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4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033276430140389"/>
          <c:y val="0.24448020292979422"/>
          <c:w val="0.70088916213032826"/>
          <c:h val="0.648042234623071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'[Chart in Microsoft PowerPoint]metric importance'!$B$2</c:f>
              <c:strCache>
                <c:ptCount val="1"/>
                <c:pt idx="0">
                  <c:v>Metric Importance</c:v>
                </c:pt>
              </c:strCache>
            </c:strRef>
          </c:tx>
          <c:spPr>
            <a:gradFill flip="none" rotWithShape="1">
              <a:gsLst>
                <a:gs pos="0">
                  <a:srgbClr val="2395A6">
                    <a:shade val="30000"/>
                    <a:satMod val="115000"/>
                  </a:srgbClr>
                </a:gs>
                <a:gs pos="50000">
                  <a:srgbClr val="2395A6">
                    <a:shade val="67500"/>
                    <a:satMod val="115000"/>
                  </a:srgbClr>
                </a:gs>
                <a:gs pos="100000">
                  <a:srgbClr val="2395A6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cat>
            <c:strRef>
              <c:f>'[Chart in Microsoft PowerPoint]metric importance'!$A$3:$A$6</c:f>
              <c:strCache>
                <c:ptCount val="4"/>
                <c:pt idx="0">
                  <c:v>Blood Pressure</c:v>
                </c:pt>
                <c:pt idx="1">
                  <c:v>Smoke</c:v>
                </c:pt>
                <c:pt idx="2">
                  <c:v>Age</c:v>
                </c:pt>
                <c:pt idx="3">
                  <c:v>BMI</c:v>
                </c:pt>
              </c:strCache>
            </c:strRef>
          </c:cat>
          <c:val>
            <c:numRef>
              <c:f>'[Chart in Microsoft PowerPoint]metric importance'!$B$3:$B$6</c:f>
              <c:numCache>
                <c:formatCode>0</c:formatCode>
                <c:ptCount val="4"/>
                <c:pt idx="0">
                  <c:v>70</c:v>
                </c:pt>
                <c:pt idx="1">
                  <c:v>75.034558000000004</c:v>
                </c:pt>
                <c:pt idx="2">
                  <c:v>94.651030000000006</c:v>
                </c:pt>
                <c:pt idx="3">
                  <c:v>96.990966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A-DC48-96B8-B0EDCF932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8463248"/>
        <c:axId val="1376135696"/>
      </c:barChart>
      <c:catAx>
        <c:axId val="1428463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135696"/>
        <c:crosses val="autoZero"/>
        <c:auto val="1"/>
        <c:lblAlgn val="ctr"/>
        <c:lblOffset val="100"/>
        <c:noMultiLvlLbl val="0"/>
      </c:catAx>
      <c:valAx>
        <c:axId val="1376135696"/>
        <c:scaling>
          <c:orientation val="minMax"/>
          <c:max val="100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846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6B88-A6D5-4E42-AC22-159071C03AC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66523-43D8-433D-AE07-1C240F71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Revision Surgeries-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(Profile IDs having CPT codes for a revision surgery)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Side of leg- Left or Right (dummy variable)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BMI- using height and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AE611C2-19EC-4180-B746-B8E5A871E7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1A7D8-3817-4D41-B0AC-6F6407DDD54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968208" y="4365104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7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10032-074E-4CA2-ABA5-9CD5B90CB8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58349" y="520166"/>
            <a:ext cx="4728531" cy="5817668"/>
          </a:xfrm>
          <a:custGeom>
            <a:avLst/>
            <a:gdLst>
              <a:gd name="connsiteX0" fmla="*/ 548548 w 4728531"/>
              <a:gd name="connsiteY0" fmla="*/ 4778763 h 5817668"/>
              <a:gd name="connsiteX1" fmla="*/ 1038907 w 4728531"/>
              <a:gd name="connsiteY1" fmla="*/ 5326503 h 5817668"/>
              <a:gd name="connsiteX2" fmla="*/ 491166 w 4728531"/>
              <a:gd name="connsiteY2" fmla="*/ 5816862 h 5817668"/>
              <a:gd name="connsiteX3" fmla="*/ 807 w 4728531"/>
              <a:gd name="connsiteY3" fmla="*/ 5269121 h 5817668"/>
              <a:gd name="connsiteX4" fmla="*/ 548548 w 4728531"/>
              <a:gd name="connsiteY4" fmla="*/ 4778763 h 5817668"/>
              <a:gd name="connsiteX5" fmla="*/ 2582068 w 4728531"/>
              <a:gd name="connsiteY5" fmla="*/ 2704 h 5817668"/>
              <a:gd name="connsiteX6" fmla="*/ 2756083 w 4728531"/>
              <a:gd name="connsiteY6" fmla="*/ 3767 h 5817668"/>
              <a:gd name="connsiteX7" fmla="*/ 3929376 w 4728531"/>
              <a:gd name="connsiteY7" fmla="*/ 449548 h 5817668"/>
              <a:gd name="connsiteX8" fmla="*/ 4286615 w 4728531"/>
              <a:gd name="connsiteY8" fmla="*/ 3129325 h 5817668"/>
              <a:gd name="connsiteX9" fmla="*/ 4355478 w 4728531"/>
              <a:gd name="connsiteY9" fmla="*/ 4036880 h 5817668"/>
              <a:gd name="connsiteX10" fmla="*/ 3844862 w 4728531"/>
              <a:gd name="connsiteY10" fmla="*/ 4021634 h 5817668"/>
              <a:gd name="connsiteX11" fmla="*/ 3795512 w 4728531"/>
              <a:gd name="connsiteY11" fmla="*/ 4317879 h 5817668"/>
              <a:gd name="connsiteX12" fmla="*/ 3646861 w 4728531"/>
              <a:gd name="connsiteY12" fmla="*/ 4323548 h 5817668"/>
              <a:gd name="connsiteX13" fmla="*/ 3606580 w 4728531"/>
              <a:gd name="connsiteY13" fmla="*/ 4469298 h 5817668"/>
              <a:gd name="connsiteX14" fmla="*/ 3369990 w 4728531"/>
              <a:gd name="connsiteY14" fmla="*/ 4521018 h 5817668"/>
              <a:gd name="connsiteX15" fmla="*/ 2899355 w 4728531"/>
              <a:gd name="connsiteY15" fmla="*/ 4971677 h 5817668"/>
              <a:gd name="connsiteX16" fmla="*/ 2141841 w 4728531"/>
              <a:gd name="connsiteY16" fmla="*/ 4344012 h 5817668"/>
              <a:gd name="connsiteX17" fmla="*/ 1400078 w 4728531"/>
              <a:gd name="connsiteY17" fmla="*/ 4911033 h 5817668"/>
              <a:gd name="connsiteX18" fmla="*/ 589931 w 4728531"/>
              <a:gd name="connsiteY18" fmla="*/ 4419825 h 5817668"/>
              <a:gd name="connsiteX19" fmla="*/ 1652307 w 4728531"/>
              <a:gd name="connsiteY19" fmla="*/ 2931722 h 5817668"/>
              <a:gd name="connsiteX20" fmla="*/ 3043158 w 4728531"/>
              <a:gd name="connsiteY20" fmla="*/ 2561200 h 5817668"/>
              <a:gd name="connsiteX21" fmla="*/ 3036113 w 4728531"/>
              <a:gd name="connsiteY21" fmla="*/ 2555987 h 5817668"/>
              <a:gd name="connsiteX22" fmla="*/ 3772668 w 4728531"/>
              <a:gd name="connsiteY22" fmla="*/ 1716322 h 5817668"/>
              <a:gd name="connsiteX23" fmla="*/ 2840209 w 4728531"/>
              <a:gd name="connsiteY23" fmla="*/ 737058 h 5817668"/>
              <a:gd name="connsiteX24" fmla="*/ 2096020 w 4728531"/>
              <a:gd name="connsiteY24" fmla="*/ 1003904 h 5817668"/>
              <a:gd name="connsiteX25" fmla="*/ 1445846 w 4728531"/>
              <a:gd name="connsiteY25" fmla="*/ 541122 h 5817668"/>
              <a:gd name="connsiteX26" fmla="*/ 2582068 w 4728531"/>
              <a:gd name="connsiteY26" fmla="*/ 2704 h 581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28531" h="5817668">
                <a:moveTo>
                  <a:pt x="548548" y="4778763"/>
                </a:moveTo>
                <a:cubicBezTo>
                  <a:pt x="835211" y="4794608"/>
                  <a:pt x="1054752" y="5039839"/>
                  <a:pt x="1038907" y="5326503"/>
                </a:cubicBezTo>
                <a:cubicBezTo>
                  <a:pt x="1023061" y="5613167"/>
                  <a:pt x="777829" y="5832707"/>
                  <a:pt x="491166" y="5816862"/>
                </a:cubicBezTo>
                <a:cubicBezTo>
                  <a:pt x="204503" y="5801016"/>
                  <a:pt x="-15038" y="5555785"/>
                  <a:pt x="807" y="5269121"/>
                </a:cubicBezTo>
                <a:cubicBezTo>
                  <a:pt x="16653" y="4982458"/>
                  <a:pt x="261885" y="4762917"/>
                  <a:pt x="548548" y="4778763"/>
                </a:cubicBezTo>
                <a:close/>
                <a:moveTo>
                  <a:pt x="2582068" y="2704"/>
                </a:moveTo>
                <a:cubicBezTo>
                  <a:pt x="2640139" y="-1161"/>
                  <a:pt x="2698224" y="-946"/>
                  <a:pt x="2756083" y="3767"/>
                </a:cubicBezTo>
                <a:cubicBezTo>
                  <a:pt x="3132633" y="34436"/>
                  <a:pt x="3493967" y="91474"/>
                  <a:pt x="3929376" y="449548"/>
                </a:cubicBezTo>
                <a:cubicBezTo>
                  <a:pt x="4919800" y="1129412"/>
                  <a:pt x="4930126" y="2421201"/>
                  <a:pt x="4286615" y="3129325"/>
                </a:cubicBezTo>
                <a:cubicBezTo>
                  <a:pt x="4309568" y="3431842"/>
                  <a:pt x="4389355" y="4005541"/>
                  <a:pt x="4355478" y="4036880"/>
                </a:cubicBezTo>
                <a:cubicBezTo>
                  <a:pt x="4255653" y="4142484"/>
                  <a:pt x="4016098" y="4042610"/>
                  <a:pt x="3844862" y="4021634"/>
                </a:cubicBezTo>
                <a:cubicBezTo>
                  <a:pt x="3836003" y="4129147"/>
                  <a:pt x="3822393" y="4296348"/>
                  <a:pt x="3795512" y="4317879"/>
                </a:cubicBezTo>
                <a:cubicBezTo>
                  <a:pt x="3758886" y="4332019"/>
                  <a:pt x="3700874" y="4326476"/>
                  <a:pt x="3646861" y="4323548"/>
                </a:cubicBezTo>
                <a:cubicBezTo>
                  <a:pt x="3633433" y="4372131"/>
                  <a:pt x="3646781" y="4449628"/>
                  <a:pt x="3606580" y="4469298"/>
                </a:cubicBezTo>
                <a:cubicBezTo>
                  <a:pt x="3537513" y="4494843"/>
                  <a:pt x="3434899" y="4475631"/>
                  <a:pt x="3369990" y="4521018"/>
                </a:cubicBezTo>
                <a:cubicBezTo>
                  <a:pt x="3252468" y="4578984"/>
                  <a:pt x="3247184" y="5024253"/>
                  <a:pt x="2899355" y="4971677"/>
                </a:cubicBezTo>
                <a:cubicBezTo>
                  <a:pt x="2598277" y="4909574"/>
                  <a:pt x="2355586" y="4565959"/>
                  <a:pt x="2141841" y="4344012"/>
                </a:cubicBezTo>
                <a:cubicBezTo>
                  <a:pt x="1981764" y="4163762"/>
                  <a:pt x="1622817" y="4698394"/>
                  <a:pt x="1400078" y="4911033"/>
                </a:cubicBezTo>
                <a:cubicBezTo>
                  <a:pt x="1075556" y="4771974"/>
                  <a:pt x="813353" y="4605488"/>
                  <a:pt x="589931" y="4419825"/>
                </a:cubicBezTo>
                <a:cubicBezTo>
                  <a:pt x="979653" y="3891924"/>
                  <a:pt x="1424727" y="3149577"/>
                  <a:pt x="1652307" y="2931722"/>
                </a:cubicBezTo>
                <a:cubicBezTo>
                  <a:pt x="1885400" y="2693969"/>
                  <a:pt x="2613272" y="2686571"/>
                  <a:pt x="3043158" y="2561200"/>
                </a:cubicBezTo>
                <a:lnTo>
                  <a:pt x="3036113" y="2555987"/>
                </a:lnTo>
                <a:cubicBezTo>
                  <a:pt x="3441848" y="2464034"/>
                  <a:pt x="3749810" y="2129847"/>
                  <a:pt x="3772668" y="1716322"/>
                </a:cubicBezTo>
                <a:cubicBezTo>
                  <a:pt x="3800903" y="1205517"/>
                  <a:pt x="3383428" y="767085"/>
                  <a:pt x="2840209" y="737058"/>
                </a:cubicBezTo>
                <a:cubicBezTo>
                  <a:pt x="2550766" y="721060"/>
                  <a:pt x="2284022" y="824238"/>
                  <a:pt x="2096020" y="1003904"/>
                </a:cubicBezTo>
                <a:lnTo>
                  <a:pt x="1445846" y="541122"/>
                </a:lnTo>
                <a:cubicBezTo>
                  <a:pt x="1769624" y="256775"/>
                  <a:pt x="2175558" y="29760"/>
                  <a:pt x="2582068" y="27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86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97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875FE7-E5ED-4E41-9EB7-B5DE447AD05E}"/>
              </a:ext>
            </a:extLst>
          </p:cNvPr>
          <p:cNvSpPr>
            <a:spLocks/>
          </p:cNvSpPr>
          <p:nvPr userDrawn="1"/>
        </p:nvSpPr>
        <p:spPr bwMode="auto">
          <a:xfrm>
            <a:off x="0" y="2596"/>
            <a:ext cx="11682484" cy="6855404"/>
          </a:xfrm>
          <a:custGeom>
            <a:avLst/>
            <a:gdLst>
              <a:gd name="connsiteX0" fmla="*/ 135716 w 11682484"/>
              <a:gd name="connsiteY0" fmla="*/ 0 h 6855404"/>
              <a:gd name="connsiteX1" fmla="*/ 1583140 w 11682484"/>
              <a:gd name="connsiteY1" fmla="*/ 1348532 h 6855404"/>
              <a:gd name="connsiteX2" fmla="*/ 11682484 w 11682484"/>
              <a:gd name="connsiteY2" fmla="*/ 4114823 h 6855404"/>
              <a:gd name="connsiteX3" fmla="*/ 11682484 w 11682484"/>
              <a:gd name="connsiteY3" fmla="*/ 6855404 h 6855404"/>
              <a:gd name="connsiteX4" fmla="*/ 9707328 w 11682484"/>
              <a:gd name="connsiteY4" fmla="*/ 6855404 h 6855404"/>
              <a:gd name="connsiteX5" fmla="*/ 9569988 w 11682484"/>
              <a:gd name="connsiteY5" fmla="*/ 6685097 h 6855404"/>
              <a:gd name="connsiteX6" fmla="*/ 5598025 w 11682484"/>
              <a:gd name="connsiteY6" fmla="*/ 3691219 h 6855404"/>
              <a:gd name="connsiteX7" fmla="*/ 2821856 w 11682484"/>
              <a:gd name="connsiteY7" fmla="*/ 3599026 h 6855404"/>
              <a:gd name="connsiteX8" fmla="*/ 63756 w 11682484"/>
              <a:gd name="connsiteY8" fmla="*/ 6602507 h 6855404"/>
              <a:gd name="connsiteX9" fmla="*/ 3589 w 11682484"/>
              <a:gd name="connsiteY9" fmla="*/ 6855404 h 6855404"/>
              <a:gd name="connsiteX10" fmla="*/ 0 w 11682484"/>
              <a:gd name="connsiteY10" fmla="*/ 6855404 h 6855404"/>
              <a:gd name="connsiteX11" fmla="*/ 0 w 11682484"/>
              <a:gd name="connsiteY11" fmla="*/ 5728147 h 6855404"/>
              <a:gd name="connsiteX12" fmla="*/ 0 w 11682484"/>
              <a:gd name="connsiteY12" fmla="*/ 1967486 h 6855404"/>
              <a:gd name="connsiteX13" fmla="*/ 0 w 11682484"/>
              <a:gd name="connsiteY13" fmla="*/ 825147 h 6855404"/>
              <a:gd name="connsiteX14" fmla="*/ 1 w 11682484"/>
              <a:gd name="connsiteY14" fmla="*/ 825147 h 6855404"/>
              <a:gd name="connsiteX15" fmla="*/ 1 w 11682484"/>
              <a:gd name="connsiteY15" fmla="*/ 479227 h 6855404"/>
              <a:gd name="connsiteX16" fmla="*/ 1 w 11682484"/>
              <a:gd name="connsiteY16" fmla="*/ 346491 h 6855404"/>
              <a:gd name="connsiteX17" fmla="*/ 2 w 11682484"/>
              <a:gd name="connsiteY17" fmla="*/ 346491 h 6855404"/>
              <a:gd name="connsiteX18" fmla="*/ 2 w 11682484"/>
              <a:gd name="connsiteY18" fmla="*/ 571 h 6855404"/>
              <a:gd name="connsiteX19" fmla="*/ 127322 w 11682484"/>
              <a:gd name="connsiteY19" fmla="*/ 31 h 685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82484" h="6855404">
                <a:moveTo>
                  <a:pt x="135716" y="0"/>
                </a:moveTo>
                <a:lnTo>
                  <a:pt x="1583140" y="1348532"/>
                </a:lnTo>
                <a:lnTo>
                  <a:pt x="11682484" y="4114823"/>
                </a:lnTo>
                <a:lnTo>
                  <a:pt x="11682484" y="6855404"/>
                </a:lnTo>
                <a:lnTo>
                  <a:pt x="9707328" y="6855404"/>
                </a:lnTo>
                <a:lnTo>
                  <a:pt x="9569988" y="6685097"/>
                </a:lnTo>
                <a:cubicBezTo>
                  <a:pt x="8411292" y="5293196"/>
                  <a:pt x="7168522" y="4300079"/>
                  <a:pt x="5598025" y="3691219"/>
                </a:cubicBezTo>
                <a:cubicBezTo>
                  <a:pt x="4810593" y="3386702"/>
                  <a:pt x="3628101" y="3319652"/>
                  <a:pt x="2821856" y="3599026"/>
                </a:cubicBezTo>
                <a:cubicBezTo>
                  <a:pt x="1476436" y="4020704"/>
                  <a:pt x="428633" y="5267408"/>
                  <a:pt x="63756" y="6602507"/>
                </a:cubicBezTo>
                <a:lnTo>
                  <a:pt x="3589" y="6855404"/>
                </a:lnTo>
                <a:lnTo>
                  <a:pt x="0" y="6855404"/>
                </a:lnTo>
                <a:lnTo>
                  <a:pt x="0" y="5728147"/>
                </a:lnTo>
                <a:lnTo>
                  <a:pt x="0" y="1967486"/>
                </a:lnTo>
                <a:lnTo>
                  <a:pt x="0" y="825147"/>
                </a:lnTo>
                <a:lnTo>
                  <a:pt x="1" y="825147"/>
                </a:lnTo>
                <a:lnTo>
                  <a:pt x="1" y="479227"/>
                </a:lnTo>
                <a:lnTo>
                  <a:pt x="1" y="346491"/>
                </a:lnTo>
                <a:lnTo>
                  <a:pt x="2" y="346491"/>
                </a:lnTo>
                <a:lnTo>
                  <a:pt x="2" y="571"/>
                </a:lnTo>
                <a:cubicBezTo>
                  <a:pt x="2" y="571"/>
                  <a:pt x="46193" y="353"/>
                  <a:pt x="127322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18F5CF-15FE-4EEB-9CE3-3FBB4D1D799E}"/>
              </a:ext>
            </a:extLst>
          </p:cNvPr>
          <p:cNvSpPr>
            <a:spLocks/>
          </p:cNvSpPr>
          <p:nvPr userDrawn="1"/>
        </p:nvSpPr>
        <p:spPr bwMode="auto">
          <a:xfrm rot="213804">
            <a:off x="-19171" y="109604"/>
            <a:ext cx="12075996" cy="2051564"/>
          </a:xfrm>
          <a:custGeom>
            <a:avLst/>
            <a:gdLst>
              <a:gd name="connsiteX0" fmla="*/ 1 w 12075996"/>
              <a:gd name="connsiteY0" fmla="*/ 264203 h 2051564"/>
              <a:gd name="connsiteX1" fmla="*/ 4242639 w 12075996"/>
              <a:gd name="connsiteY1" fmla="*/ 0 h 2051564"/>
              <a:gd name="connsiteX2" fmla="*/ 4506096 w 12075996"/>
              <a:gd name="connsiteY2" fmla="*/ 105217 h 2051564"/>
              <a:gd name="connsiteX3" fmla="*/ 7760587 w 12075996"/>
              <a:gd name="connsiteY3" fmla="*/ 1449725 h 2051564"/>
              <a:gd name="connsiteX4" fmla="*/ 12023712 w 12075996"/>
              <a:gd name="connsiteY4" fmla="*/ 181916 h 2051564"/>
              <a:gd name="connsiteX5" fmla="*/ 12075996 w 12075996"/>
              <a:gd name="connsiteY5" fmla="*/ 38560 h 2051564"/>
              <a:gd name="connsiteX6" fmla="*/ 12075996 w 12075996"/>
              <a:gd name="connsiteY6" fmla="*/ 49656 h 2051564"/>
              <a:gd name="connsiteX7" fmla="*/ 12034949 w 12075996"/>
              <a:gd name="connsiteY7" fmla="*/ 192180 h 2051564"/>
              <a:gd name="connsiteX8" fmla="*/ 7869859 w 12075996"/>
              <a:gd name="connsiteY8" fmla="*/ 1752181 h 2051564"/>
              <a:gd name="connsiteX9" fmla="*/ 3235820 w 12075996"/>
              <a:gd name="connsiteY9" fmla="*/ 242456 h 2051564"/>
              <a:gd name="connsiteX10" fmla="*/ 1558466 w 12075996"/>
              <a:gd name="connsiteY10" fmla="*/ 338976 h 2051564"/>
              <a:gd name="connsiteX11" fmla="*/ 220 w 12075996"/>
              <a:gd name="connsiteY11" fmla="*/ 450295 h 2051564"/>
              <a:gd name="connsiteX12" fmla="*/ 881 w 12075996"/>
              <a:gd name="connsiteY12" fmla="*/ 459818 h 2051564"/>
              <a:gd name="connsiteX13" fmla="*/ 0 w 12075996"/>
              <a:gd name="connsiteY13" fmla="*/ 459516 h 2051564"/>
              <a:gd name="connsiteX14" fmla="*/ 0 w 12075996"/>
              <a:gd name="connsiteY14" fmla="*/ 429248 h 2051564"/>
              <a:gd name="connsiteX15" fmla="*/ 1 w 12075996"/>
              <a:gd name="connsiteY15" fmla="*/ 429248 h 205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075996" h="2051564">
                <a:moveTo>
                  <a:pt x="1" y="264203"/>
                </a:moveTo>
                <a:lnTo>
                  <a:pt x="4242639" y="0"/>
                </a:lnTo>
                <a:lnTo>
                  <a:pt x="4506096" y="105217"/>
                </a:lnTo>
                <a:cubicBezTo>
                  <a:pt x="5593744" y="542784"/>
                  <a:pt x="6923737" y="1110296"/>
                  <a:pt x="7760587" y="1449725"/>
                </a:cubicBezTo>
                <a:cubicBezTo>
                  <a:pt x="10618004" y="2616266"/>
                  <a:pt x="11666948" y="1084938"/>
                  <a:pt x="12023712" y="181916"/>
                </a:cubicBezTo>
                <a:lnTo>
                  <a:pt x="12075996" y="38560"/>
                </a:lnTo>
                <a:lnTo>
                  <a:pt x="12075996" y="49656"/>
                </a:lnTo>
                <a:lnTo>
                  <a:pt x="12034949" y="192180"/>
                </a:lnTo>
                <a:cubicBezTo>
                  <a:pt x="11741579" y="1117741"/>
                  <a:pt x="10801203" y="2718034"/>
                  <a:pt x="7869859" y="1752181"/>
                </a:cubicBezTo>
                <a:cubicBezTo>
                  <a:pt x="6621354" y="1343948"/>
                  <a:pt x="4298591" y="526574"/>
                  <a:pt x="3235820" y="242456"/>
                </a:cubicBezTo>
                <a:cubicBezTo>
                  <a:pt x="3156415" y="232591"/>
                  <a:pt x="2347516" y="284550"/>
                  <a:pt x="1558466" y="338976"/>
                </a:cubicBezTo>
                <a:cubicBezTo>
                  <a:pt x="769418" y="393403"/>
                  <a:pt x="220" y="450295"/>
                  <a:pt x="220" y="450295"/>
                </a:cubicBezTo>
                <a:lnTo>
                  <a:pt x="881" y="459818"/>
                </a:lnTo>
                <a:lnTo>
                  <a:pt x="0" y="459516"/>
                </a:lnTo>
                <a:lnTo>
                  <a:pt x="0" y="429248"/>
                </a:lnTo>
                <a:lnTo>
                  <a:pt x="1" y="429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15AE85-5663-49FF-822D-A9BCC638FE7E}"/>
              </a:ext>
            </a:extLst>
          </p:cNvPr>
          <p:cNvSpPr>
            <a:spLocks/>
          </p:cNvSpPr>
          <p:nvPr userDrawn="1"/>
        </p:nvSpPr>
        <p:spPr bwMode="auto">
          <a:xfrm>
            <a:off x="-2" y="0"/>
            <a:ext cx="12192002" cy="6858000"/>
          </a:xfrm>
          <a:custGeom>
            <a:avLst/>
            <a:gdLst>
              <a:gd name="connsiteX0" fmla="*/ 1562216 w 12192002"/>
              <a:gd name="connsiteY0" fmla="*/ 24 h 6847230"/>
              <a:gd name="connsiteX1" fmla="*/ 3242227 w 12192002"/>
              <a:gd name="connsiteY1" fmla="*/ 19898 h 6847230"/>
              <a:gd name="connsiteX2" fmla="*/ 7760587 w 12192002"/>
              <a:gd name="connsiteY2" fmla="*/ 1846920 h 6847230"/>
              <a:gd name="connsiteX3" fmla="*/ 12192002 w 12192002"/>
              <a:gd name="connsiteY3" fmla="*/ 3162 h 6847230"/>
              <a:gd name="connsiteX4" fmla="*/ 12192002 w 12192002"/>
              <a:gd name="connsiteY4" fmla="*/ 1143708 h 6847230"/>
              <a:gd name="connsiteX5" fmla="*/ 12192002 w 12192002"/>
              <a:gd name="connsiteY5" fmla="*/ 6847230 h 6847230"/>
              <a:gd name="connsiteX6" fmla="*/ 10130702 w 12192002"/>
              <a:gd name="connsiteY6" fmla="*/ 6847230 h 6847230"/>
              <a:gd name="connsiteX7" fmla="*/ 9987372 w 12192002"/>
              <a:gd name="connsiteY7" fmla="*/ 6677190 h 6847230"/>
              <a:gd name="connsiteX8" fmla="*/ 5842176 w 12192002"/>
              <a:gd name="connsiteY8" fmla="*/ 3688014 h 6847230"/>
              <a:gd name="connsiteX9" fmla="*/ 2944928 w 12192002"/>
              <a:gd name="connsiteY9" fmla="*/ 3595966 h 6847230"/>
              <a:gd name="connsiteX10" fmla="*/ 66537 w 12192002"/>
              <a:gd name="connsiteY10" fmla="*/ 6594730 h 6847230"/>
              <a:gd name="connsiteX11" fmla="*/ 3745 w 12192002"/>
              <a:gd name="connsiteY11" fmla="*/ 6847230 h 6847230"/>
              <a:gd name="connsiteX12" fmla="*/ 0 w 12192002"/>
              <a:gd name="connsiteY12" fmla="*/ 6847230 h 6847230"/>
              <a:gd name="connsiteX13" fmla="*/ 0 w 12192002"/>
              <a:gd name="connsiteY13" fmla="*/ 5721743 h 6847230"/>
              <a:gd name="connsiteX14" fmla="*/ 0 w 12192002"/>
              <a:gd name="connsiteY14" fmla="*/ 1966988 h 6847230"/>
              <a:gd name="connsiteX15" fmla="*/ 0 w 12192002"/>
              <a:gd name="connsiteY15" fmla="*/ 826443 h 6847230"/>
              <a:gd name="connsiteX16" fmla="*/ 1 w 12192002"/>
              <a:gd name="connsiteY16" fmla="*/ 826443 h 6847230"/>
              <a:gd name="connsiteX17" fmla="*/ 1 w 12192002"/>
              <a:gd name="connsiteY17" fmla="*/ 481066 h 6847230"/>
              <a:gd name="connsiteX18" fmla="*/ 1 w 12192002"/>
              <a:gd name="connsiteY18" fmla="*/ 348539 h 6847230"/>
              <a:gd name="connsiteX19" fmla="*/ 2 w 12192002"/>
              <a:gd name="connsiteY19" fmla="*/ 348539 h 6847230"/>
              <a:gd name="connsiteX20" fmla="*/ 2 w 12192002"/>
              <a:gd name="connsiteY20" fmla="*/ 3162 h 6847230"/>
              <a:gd name="connsiteX21" fmla="*/ 1562216 w 12192002"/>
              <a:gd name="connsiteY21" fmla="*/ 24 h 684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2" h="6847230">
                <a:moveTo>
                  <a:pt x="1562216" y="24"/>
                </a:moveTo>
                <a:cubicBezTo>
                  <a:pt x="2353140" y="373"/>
                  <a:pt x="3163696" y="4557"/>
                  <a:pt x="3242227" y="19898"/>
                </a:cubicBezTo>
                <a:cubicBezTo>
                  <a:pt x="4282770" y="376934"/>
                  <a:pt x="6543351" y="1353205"/>
                  <a:pt x="7760587" y="1846920"/>
                </a:cubicBezTo>
                <a:cubicBezTo>
                  <a:pt x="11661915" y="3439636"/>
                  <a:pt x="12192002" y="3162"/>
                  <a:pt x="12192002" y="3162"/>
                </a:cubicBezTo>
                <a:lnTo>
                  <a:pt x="12192002" y="1143708"/>
                </a:lnTo>
                <a:lnTo>
                  <a:pt x="12192002" y="6847230"/>
                </a:lnTo>
                <a:lnTo>
                  <a:pt x="10130702" y="6847230"/>
                </a:lnTo>
                <a:lnTo>
                  <a:pt x="9987372" y="6677190"/>
                </a:lnTo>
                <a:cubicBezTo>
                  <a:pt x="8778141" y="5287475"/>
                  <a:pt x="7481169" y="4295918"/>
                  <a:pt x="5842176" y="3688014"/>
                </a:cubicBezTo>
                <a:cubicBezTo>
                  <a:pt x="5020401" y="3383975"/>
                  <a:pt x="3786336" y="3317031"/>
                  <a:pt x="2944928" y="3595966"/>
                </a:cubicBezTo>
                <a:cubicBezTo>
                  <a:pt x="1540829" y="4016982"/>
                  <a:pt x="447327" y="5261728"/>
                  <a:pt x="66537" y="6594730"/>
                </a:cubicBezTo>
                <a:lnTo>
                  <a:pt x="3745" y="6847230"/>
                </a:lnTo>
                <a:lnTo>
                  <a:pt x="0" y="6847230"/>
                </a:lnTo>
                <a:lnTo>
                  <a:pt x="0" y="5721743"/>
                </a:lnTo>
                <a:lnTo>
                  <a:pt x="0" y="1966988"/>
                </a:lnTo>
                <a:lnTo>
                  <a:pt x="0" y="826443"/>
                </a:lnTo>
                <a:lnTo>
                  <a:pt x="1" y="826443"/>
                </a:lnTo>
                <a:lnTo>
                  <a:pt x="1" y="481066"/>
                </a:lnTo>
                <a:lnTo>
                  <a:pt x="1" y="348539"/>
                </a:lnTo>
                <a:lnTo>
                  <a:pt x="2" y="348539"/>
                </a:lnTo>
                <a:lnTo>
                  <a:pt x="2" y="3162"/>
                </a:lnTo>
                <a:cubicBezTo>
                  <a:pt x="2" y="3162"/>
                  <a:pt x="771293" y="-324"/>
                  <a:pt x="1562216" y="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A38739-135D-4AF4-8B9D-F28B606324BD}"/>
              </a:ext>
            </a:extLst>
          </p:cNvPr>
          <p:cNvSpPr/>
          <p:nvPr userDrawn="1"/>
        </p:nvSpPr>
        <p:spPr>
          <a:xfrm>
            <a:off x="342402" y="0"/>
            <a:ext cx="1784313" cy="6858000"/>
          </a:xfrm>
          <a:custGeom>
            <a:avLst/>
            <a:gdLst>
              <a:gd name="connsiteX0" fmla="*/ 652884 w 1784313"/>
              <a:gd name="connsiteY0" fmla="*/ 6458598 h 6858000"/>
              <a:gd name="connsiteX1" fmla="*/ 802318 w 1784313"/>
              <a:gd name="connsiteY1" fmla="*/ 6581346 h 6858000"/>
              <a:gd name="connsiteX2" fmla="*/ 857467 w 1784313"/>
              <a:gd name="connsiteY2" fmla="*/ 6627600 h 6858000"/>
              <a:gd name="connsiteX3" fmla="*/ 637290 w 1784313"/>
              <a:gd name="connsiteY3" fmla="*/ 6822898 h 6858000"/>
              <a:gd name="connsiteX4" fmla="*/ 601533 w 1784313"/>
              <a:gd name="connsiteY4" fmla="*/ 6858000 h 6858000"/>
              <a:gd name="connsiteX5" fmla="*/ 238242 w 1784313"/>
              <a:gd name="connsiteY5" fmla="*/ 6858000 h 6858000"/>
              <a:gd name="connsiteX6" fmla="*/ 298552 w 1784313"/>
              <a:gd name="connsiteY6" fmla="*/ 6787944 h 6858000"/>
              <a:gd name="connsiteX7" fmla="*/ 652884 w 1784313"/>
              <a:gd name="connsiteY7" fmla="*/ 6458598 h 6858000"/>
              <a:gd name="connsiteX8" fmla="*/ 291752 w 1784313"/>
              <a:gd name="connsiteY8" fmla="*/ 5513960 h 6858000"/>
              <a:gd name="connsiteX9" fmla="*/ 348680 w 1784313"/>
              <a:gd name="connsiteY9" fmla="*/ 5663394 h 6858000"/>
              <a:gd name="connsiteX10" fmla="*/ 428733 w 1784313"/>
              <a:gd name="connsiteY10" fmla="*/ 5787923 h 6858000"/>
              <a:gd name="connsiteX11" fmla="*/ 455418 w 1784313"/>
              <a:gd name="connsiteY11" fmla="*/ 5819944 h 6858000"/>
              <a:gd name="connsiteX12" fmla="*/ 1327117 w 1784313"/>
              <a:gd name="connsiteY12" fmla="*/ 5819944 h 6858000"/>
              <a:gd name="connsiteX13" fmla="*/ 1350243 w 1784313"/>
              <a:gd name="connsiteY13" fmla="*/ 5787923 h 6858000"/>
              <a:gd name="connsiteX14" fmla="*/ 1424960 w 1784313"/>
              <a:gd name="connsiteY14" fmla="*/ 5663394 h 6858000"/>
              <a:gd name="connsiteX15" fmla="*/ 1474771 w 1784313"/>
              <a:gd name="connsiteY15" fmla="*/ 5513960 h 6858000"/>
              <a:gd name="connsiteX16" fmla="*/ 410943 w 1784313"/>
              <a:gd name="connsiteY16" fmla="*/ 5078112 h 6858000"/>
              <a:gd name="connsiteX17" fmla="*/ 343342 w 1784313"/>
              <a:gd name="connsiteY17" fmla="*/ 5183070 h 6858000"/>
              <a:gd name="connsiteX18" fmla="*/ 282856 w 1784313"/>
              <a:gd name="connsiteY18" fmla="*/ 5360968 h 6858000"/>
              <a:gd name="connsiteX19" fmla="*/ 281078 w 1784313"/>
              <a:gd name="connsiteY19" fmla="*/ 5382316 h 6858000"/>
              <a:gd name="connsiteX20" fmla="*/ 1476551 w 1784313"/>
              <a:gd name="connsiteY20" fmla="*/ 5382316 h 6858000"/>
              <a:gd name="connsiteX21" fmla="*/ 1472993 w 1784313"/>
              <a:gd name="connsiteY21" fmla="*/ 5360968 h 6858000"/>
              <a:gd name="connsiteX22" fmla="*/ 1405392 w 1784313"/>
              <a:gd name="connsiteY22" fmla="*/ 5183070 h 6858000"/>
              <a:gd name="connsiteX23" fmla="*/ 1337791 w 1784313"/>
              <a:gd name="connsiteY23" fmla="*/ 5078112 h 6858000"/>
              <a:gd name="connsiteX24" fmla="*/ 435849 w 1784313"/>
              <a:gd name="connsiteY24" fmla="*/ 3537517 h 6858000"/>
              <a:gd name="connsiteX25" fmla="*/ 480324 w 1784313"/>
              <a:gd name="connsiteY25" fmla="*/ 3676278 h 6858000"/>
              <a:gd name="connsiteX26" fmla="*/ 540809 w 1784313"/>
              <a:gd name="connsiteY26" fmla="*/ 3800806 h 6858000"/>
              <a:gd name="connsiteX27" fmla="*/ 556819 w 1784313"/>
              <a:gd name="connsiteY27" fmla="*/ 3825712 h 6858000"/>
              <a:gd name="connsiteX28" fmla="*/ 556819 w 1784313"/>
              <a:gd name="connsiteY28" fmla="*/ 3827490 h 6858000"/>
              <a:gd name="connsiteX29" fmla="*/ 1353801 w 1784313"/>
              <a:gd name="connsiteY29" fmla="*/ 3827490 h 6858000"/>
              <a:gd name="connsiteX30" fmla="*/ 1369813 w 1784313"/>
              <a:gd name="connsiteY30" fmla="*/ 3802584 h 6858000"/>
              <a:gd name="connsiteX31" fmla="*/ 1396497 w 1784313"/>
              <a:gd name="connsiteY31" fmla="*/ 3756331 h 6858000"/>
              <a:gd name="connsiteX32" fmla="*/ 1394718 w 1784313"/>
              <a:gd name="connsiteY32" fmla="*/ 3756331 h 6858000"/>
              <a:gd name="connsiteX33" fmla="*/ 1432076 w 1784313"/>
              <a:gd name="connsiteY33" fmla="*/ 3676277 h 6858000"/>
              <a:gd name="connsiteX34" fmla="*/ 1471213 w 1784313"/>
              <a:gd name="connsiteY34" fmla="*/ 3537517 h 6858000"/>
              <a:gd name="connsiteX35" fmla="*/ 1017575 w 1784313"/>
              <a:gd name="connsiteY35" fmla="*/ 3537517 h 6858000"/>
              <a:gd name="connsiteX36" fmla="*/ 1015795 w 1784313"/>
              <a:gd name="connsiteY36" fmla="*/ 3537517 h 6858000"/>
              <a:gd name="connsiteX37" fmla="*/ 508787 w 1784313"/>
              <a:gd name="connsiteY37" fmla="*/ 3121236 h 6858000"/>
              <a:gd name="connsiteX38" fmla="*/ 464312 w 1784313"/>
              <a:gd name="connsiteY38" fmla="*/ 3194174 h 6858000"/>
              <a:gd name="connsiteX39" fmla="*/ 418059 w 1784313"/>
              <a:gd name="connsiteY39" fmla="*/ 3372072 h 6858000"/>
              <a:gd name="connsiteX40" fmla="*/ 419839 w 1784313"/>
              <a:gd name="connsiteY40" fmla="*/ 3411209 h 6858000"/>
              <a:gd name="connsiteX41" fmla="*/ 1015795 w 1784313"/>
              <a:gd name="connsiteY41" fmla="*/ 3411209 h 6858000"/>
              <a:gd name="connsiteX42" fmla="*/ 1017575 w 1784313"/>
              <a:gd name="connsiteY42" fmla="*/ 3411209 h 6858000"/>
              <a:gd name="connsiteX43" fmla="*/ 1478329 w 1784313"/>
              <a:gd name="connsiteY43" fmla="*/ 3411209 h 6858000"/>
              <a:gd name="connsiteX44" fmla="*/ 1474772 w 1784313"/>
              <a:gd name="connsiteY44" fmla="*/ 3372071 h 6858000"/>
              <a:gd name="connsiteX45" fmla="*/ 1426740 w 1784313"/>
              <a:gd name="connsiteY45" fmla="*/ 3194174 h 6858000"/>
              <a:gd name="connsiteX46" fmla="*/ 1423182 w 1784313"/>
              <a:gd name="connsiteY46" fmla="*/ 3185280 h 6858000"/>
              <a:gd name="connsiteX47" fmla="*/ 1391161 w 1784313"/>
              <a:gd name="connsiteY47" fmla="*/ 3121237 h 6858000"/>
              <a:gd name="connsiteX48" fmla="*/ 458976 w 1784313"/>
              <a:gd name="connsiteY48" fmla="*/ 1634012 h 6858000"/>
              <a:gd name="connsiteX49" fmla="*/ 498114 w 1784313"/>
              <a:gd name="connsiteY49" fmla="*/ 1794120 h 6858000"/>
              <a:gd name="connsiteX50" fmla="*/ 558599 w 1784313"/>
              <a:gd name="connsiteY50" fmla="*/ 1918648 h 6858000"/>
              <a:gd name="connsiteX51" fmla="*/ 562157 w 1784313"/>
              <a:gd name="connsiteY51" fmla="*/ 1922206 h 6858000"/>
              <a:gd name="connsiteX52" fmla="*/ 1394718 w 1784313"/>
              <a:gd name="connsiteY52" fmla="*/ 1922206 h 6858000"/>
              <a:gd name="connsiteX53" fmla="*/ 1396497 w 1784313"/>
              <a:gd name="connsiteY53" fmla="*/ 1918648 h 6858000"/>
              <a:gd name="connsiteX54" fmla="*/ 1456982 w 1784313"/>
              <a:gd name="connsiteY54" fmla="*/ 1794120 h 6858000"/>
              <a:gd name="connsiteX55" fmla="*/ 1497899 w 1784313"/>
              <a:gd name="connsiteY55" fmla="*/ 1634012 h 6858000"/>
              <a:gd name="connsiteX56" fmla="*/ 560377 w 1784313"/>
              <a:gd name="connsiteY56" fmla="*/ 1217731 h 6858000"/>
              <a:gd name="connsiteX57" fmla="*/ 519461 w 1784313"/>
              <a:gd name="connsiteY57" fmla="*/ 1294226 h 6858000"/>
              <a:gd name="connsiteX58" fmla="*/ 458976 w 1784313"/>
              <a:gd name="connsiteY58" fmla="*/ 1472124 h 6858000"/>
              <a:gd name="connsiteX59" fmla="*/ 453638 w 1784313"/>
              <a:gd name="connsiteY59" fmla="*/ 1507703 h 6858000"/>
              <a:gd name="connsiteX60" fmla="*/ 1503235 w 1784313"/>
              <a:gd name="connsiteY60" fmla="*/ 1507703 h 6858000"/>
              <a:gd name="connsiteX61" fmla="*/ 1499677 w 1784313"/>
              <a:gd name="connsiteY61" fmla="*/ 1472124 h 6858000"/>
              <a:gd name="connsiteX62" fmla="*/ 1444530 w 1784313"/>
              <a:gd name="connsiteY62" fmla="*/ 1294226 h 6858000"/>
              <a:gd name="connsiteX63" fmla="*/ 1405392 w 1784313"/>
              <a:gd name="connsiteY63" fmla="*/ 1217731 h 6858000"/>
              <a:gd name="connsiteX64" fmla="*/ 1196463 w 1784313"/>
              <a:gd name="connsiteY64" fmla="*/ 0 h 6858000"/>
              <a:gd name="connsiteX65" fmla="*/ 1527579 w 1784313"/>
              <a:gd name="connsiteY65" fmla="*/ 0 h 6858000"/>
              <a:gd name="connsiteX66" fmla="*/ 1524583 w 1784313"/>
              <a:gd name="connsiteY66" fmla="*/ 6246 h 6858000"/>
              <a:gd name="connsiteX67" fmla="*/ 1167009 w 1784313"/>
              <a:gd name="connsiteY67" fmla="*/ 467002 h 6858000"/>
              <a:gd name="connsiteX68" fmla="*/ 1149220 w 1784313"/>
              <a:gd name="connsiteY68" fmla="*/ 488350 h 6858000"/>
              <a:gd name="connsiteX69" fmla="*/ 1131430 w 1784313"/>
              <a:gd name="connsiteY69" fmla="*/ 509698 h 6858000"/>
              <a:gd name="connsiteX70" fmla="*/ 1019353 w 1784313"/>
              <a:gd name="connsiteY70" fmla="*/ 637784 h 6858000"/>
              <a:gd name="connsiteX71" fmla="*/ 957090 w 1784313"/>
              <a:gd name="connsiteY71" fmla="*/ 707163 h 6858000"/>
              <a:gd name="connsiteX72" fmla="*/ 939300 w 1784313"/>
              <a:gd name="connsiteY72" fmla="*/ 728511 h 6858000"/>
              <a:gd name="connsiteX73" fmla="*/ 921511 w 1784313"/>
              <a:gd name="connsiteY73" fmla="*/ 749859 h 6858000"/>
              <a:gd name="connsiteX74" fmla="*/ 640432 w 1784313"/>
              <a:gd name="connsiteY74" fmla="*/ 1098538 h 6858000"/>
              <a:gd name="connsiteX75" fmla="*/ 1323559 w 1784313"/>
              <a:gd name="connsiteY75" fmla="*/ 1098538 h 6858000"/>
              <a:gd name="connsiteX76" fmla="*/ 1001563 w 1784313"/>
              <a:gd name="connsiteY76" fmla="*/ 746301 h 6858000"/>
              <a:gd name="connsiteX77" fmla="*/ 1069165 w 1784313"/>
              <a:gd name="connsiteY77" fmla="*/ 669806 h 6858000"/>
              <a:gd name="connsiteX78" fmla="*/ 1175903 w 1784313"/>
              <a:gd name="connsiteY78" fmla="*/ 547056 h 6858000"/>
              <a:gd name="connsiteX79" fmla="*/ 1784313 w 1784313"/>
              <a:gd name="connsiteY79" fmla="*/ 1545063 h 6858000"/>
              <a:gd name="connsiteX80" fmla="*/ 1238168 w 1784313"/>
              <a:gd name="connsiteY80" fmla="*/ 2495036 h 6858000"/>
              <a:gd name="connsiteX81" fmla="*/ 1117198 w 1784313"/>
              <a:gd name="connsiteY81" fmla="*/ 2397192 h 6858000"/>
              <a:gd name="connsiteX82" fmla="*/ 1030027 w 1784313"/>
              <a:gd name="connsiteY82" fmla="*/ 2327813 h 6858000"/>
              <a:gd name="connsiteX83" fmla="*/ 1309327 w 1784313"/>
              <a:gd name="connsiteY83" fmla="*/ 2050292 h 6858000"/>
              <a:gd name="connsiteX84" fmla="*/ 652884 w 1784313"/>
              <a:gd name="connsiteY84" fmla="*/ 2050292 h 6858000"/>
              <a:gd name="connsiteX85" fmla="*/ 942858 w 1784313"/>
              <a:gd name="connsiteY85" fmla="*/ 2327813 h 6858000"/>
              <a:gd name="connsiteX86" fmla="*/ 964206 w 1784313"/>
              <a:gd name="connsiteY86" fmla="*/ 2345603 h 6858000"/>
              <a:gd name="connsiteX87" fmla="*/ 985554 w 1784313"/>
              <a:gd name="connsiteY87" fmla="*/ 2363392 h 6858000"/>
              <a:gd name="connsiteX88" fmla="*/ 1076281 w 1784313"/>
              <a:gd name="connsiteY88" fmla="*/ 2436330 h 6858000"/>
              <a:gd name="connsiteX89" fmla="*/ 1193693 w 1784313"/>
              <a:gd name="connsiteY89" fmla="*/ 2530616 h 6858000"/>
              <a:gd name="connsiteX90" fmla="*/ 1215041 w 1784313"/>
              <a:gd name="connsiteY90" fmla="*/ 2548406 h 6858000"/>
              <a:gd name="connsiteX91" fmla="*/ 1236389 w 1784313"/>
              <a:gd name="connsiteY91" fmla="*/ 2566196 h 6858000"/>
              <a:gd name="connsiteX92" fmla="*/ 1718492 w 1784313"/>
              <a:gd name="connsiteY92" fmla="*/ 3187058 h 6858000"/>
              <a:gd name="connsiteX93" fmla="*/ 1716713 w 1784313"/>
              <a:gd name="connsiteY93" fmla="*/ 3187058 h 6858000"/>
              <a:gd name="connsiteX94" fmla="*/ 1755850 w 1784313"/>
              <a:gd name="connsiteY94" fmla="*/ 3445010 h 6858000"/>
              <a:gd name="connsiteX95" fmla="*/ 1693587 w 1784313"/>
              <a:gd name="connsiteY95" fmla="*/ 3756331 h 6858000"/>
              <a:gd name="connsiteX96" fmla="*/ 1695365 w 1784313"/>
              <a:gd name="connsiteY96" fmla="*/ 3756331 h 6858000"/>
              <a:gd name="connsiteX97" fmla="*/ 1152777 w 1784313"/>
              <a:gd name="connsiteY97" fmla="*/ 4414552 h 6858000"/>
              <a:gd name="connsiteX98" fmla="*/ 1131430 w 1784313"/>
              <a:gd name="connsiteY98" fmla="*/ 4432342 h 6858000"/>
              <a:gd name="connsiteX99" fmla="*/ 1110082 w 1784313"/>
              <a:gd name="connsiteY99" fmla="*/ 4450132 h 6858000"/>
              <a:gd name="connsiteX100" fmla="*/ 935742 w 1784313"/>
              <a:gd name="connsiteY100" fmla="*/ 4590672 h 6858000"/>
              <a:gd name="connsiteX101" fmla="*/ 901941 w 1784313"/>
              <a:gd name="connsiteY101" fmla="*/ 4617356 h 6858000"/>
              <a:gd name="connsiteX102" fmla="*/ 878815 w 1784313"/>
              <a:gd name="connsiteY102" fmla="*/ 4635145 h 6858000"/>
              <a:gd name="connsiteX103" fmla="*/ 857467 w 1784313"/>
              <a:gd name="connsiteY103" fmla="*/ 4652935 h 6858000"/>
              <a:gd name="connsiteX104" fmla="*/ 524797 w 1784313"/>
              <a:gd name="connsiteY104" fmla="*/ 4946467 h 6858000"/>
              <a:gd name="connsiteX105" fmla="*/ 1234610 w 1784313"/>
              <a:gd name="connsiteY105" fmla="*/ 4946467 h 6858000"/>
              <a:gd name="connsiteX106" fmla="*/ 948194 w 1784313"/>
              <a:gd name="connsiteY106" fmla="*/ 4656493 h 6858000"/>
              <a:gd name="connsiteX107" fmla="*/ 980216 w 1784313"/>
              <a:gd name="connsiteY107" fmla="*/ 4631587 h 6858000"/>
              <a:gd name="connsiteX108" fmla="*/ 1154556 w 1784313"/>
              <a:gd name="connsiteY108" fmla="*/ 4489269 h 6858000"/>
              <a:gd name="connsiteX109" fmla="*/ 1761188 w 1784313"/>
              <a:gd name="connsiteY109" fmla="*/ 5435685 h 6858000"/>
              <a:gd name="connsiteX110" fmla="*/ 1149220 w 1784313"/>
              <a:gd name="connsiteY110" fmla="*/ 6382101 h 6858000"/>
              <a:gd name="connsiteX111" fmla="*/ 1074503 w 1784313"/>
              <a:gd name="connsiteY111" fmla="*/ 6319838 h 6858000"/>
              <a:gd name="connsiteX112" fmla="*/ 944636 w 1784313"/>
              <a:gd name="connsiteY112" fmla="*/ 6213099 h 6858000"/>
              <a:gd name="connsiteX113" fmla="*/ 1216821 w 1784313"/>
              <a:gd name="connsiteY113" fmla="*/ 5953368 h 6858000"/>
              <a:gd name="connsiteX114" fmla="*/ 572831 w 1784313"/>
              <a:gd name="connsiteY114" fmla="*/ 5953368 h 6858000"/>
              <a:gd name="connsiteX115" fmla="*/ 857467 w 1784313"/>
              <a:gd name="connsiteY115" fmla="*/ 6213099 h 6858000"/>
              <a:gd name="connsiteX116" fmla="*/ 878815 w 1784313"/>
              <a:gd name="connsiteY116" fmla="*/ 6230889 h 6858000"/>
              <a:gd name="connsiteX117" fmla="*/ 900163 w 1784313"/>
              <a:gd name="connsiteY117" fmla="*/ 6248679 h 6858000"/>
              <a:gd name="connsiteX118" fmla="*/ 1031807 w 1784313"/>
              <a:gd name="connsiteY118" fmla="*/ 6358975 h 6858000"/>
              <a:gd name="connsiteX119" fmla="*/ 1104744 w 1784313"/>
              <a:gd name="connsiteY119" fmla="*/ 6419461 h 6858000"/>
              <a:gd name="connsiteX120" fmla="*/ 1126092 w 1784313"/>
              <a:gd name="connsiteY120" fmla="*/ 6437250 h 6858000"/>
              <a:gd name="connsiteX121" fmla="*/ 1147440 w 1784313"/>
              <a:gd name="connsiteY121" fmla="*/ 6455040 h 6858000"/>
              <a:gd name="connsiteX122" fmla="*/ 1456655 w 1784313"/>
              <a:gd name="connsiteY122" fmla="*/ 6730940 h 6858000"/>
              <a:gd name="connsiteX123" fmla="*/ 1574943 w 1784313"/>
              <a:gd name="connsiteY123" fmla="*/ 6858000 h 6858000"/>
              <a:gd name="connsiteX124" fmla="*/ 1205808 w 1784313"/>
              <a:gd name="connsiteY124" fmla="*/ 6858000 h 6858000"/>
              <a:gd name="connsiteX125" fmla="*/ 1110361 w 1784313"/>
              <a:gd name="connsiteY125" fmla="*/ 6768562 h 6858000"/>
              <a:gd name="connsiteX126" fmla="*/ 941078 w 1784313"/>
              <a:gd name="connsiteY126" fmla="*/ 6624042 h 6858000"/>
              <a:gd name="connsiteX127" fmla="*/ 919730 w 1784313"/>
              <a:gd name="connsiteY127" fmla="*/ 6606252 h 6858000"/>
              <a:gd name="connsiteX128" fmla="*/ 898383 w 1784313"/>
              <a:gd name="connsiteY128" fmla="*/ 6588462 h 6858000"/>
              <a:gd name="connsiteX129" fmla="*/ 839677 w 1784313"/>
              <a:gd name="connsiteY129" fmla="*/ 6540431 h 6858000"/>
              <a:gd name="connsiteX130" fmla="*/ 693801 w 1784313"/>
              <a:gd name="connsiteY130" fmla="*/ 6419461 h 6858000"/>
              <a:gd name="connsiteX131" fmla="*/ 672454 w 1784313"/>
              <a:gd name="connsiteY131" fmla="*/ 6401671 h 6858000"/>
              <a:gd name="connsiteX132" fmla="*/ 651106 w 1784313"/>
              <a:gd name="connsiteY132" fmla="*/ 6383881 h 6858000"/>
              <a:gd name="connsiteX133" fmla="*/ 0 w 1784313"/>
              <a:gd name="connsiteY133" fmla="*/ 5416117 h 6858000"/>
              <a:gd name="connsiteX134" fmla="*/ 672454 w 1784313"/>
              <a:gd name="connsiteY134" fmla="*/ 4462585 h 6858000"/>
              <a:gd name="connsiteX135" fmla="*/ 693801 w 1784313"/>
              <a:gd name="connsiteY135" fmla="*/ 4444796 h 6858000"/>
              <a:gd name="connsiteX136" fmla="*/ 715149 w 1784313"/>
              <a:gd name="connsiteY136" fmla="*/ 4427006 h 6858000"/>
              <a:gd name="connsiteX137" fmla="*/ 752506 w 1784313"/>
              <a:gd name="connsiteY137" fmla="*/ 4396762 h 6858000"/>
              <a:gd name="connsiteX138" fmla="*/ 923288 w 1784313"/>
              <a:gd name="connsiteY138" fmla="*/ 4259782 h 6858000"/>
              <a:gd name="connsiteX139" fmla="*/ 944636 w 1784313"/>
              <a:gd name="connsiteY139" fmla="*/ 4241992 h 6858000"/>
              <a:gd name="connsiteX140" fmla="*/ 965984 w 1784313"/>
              <a:gd name="connsiteY140" fmla="*/ 4224202 h 6858000"/>
              <a:gd name="connsiteX141" fmla="*/ 1257736 w 1784313"/>
              <a:gd name="connsiteY141" fmla="*/ 3944902 h 6858000"/>
              <a:gd name="connsiteX142" fmla="*/ 642210 w 1784313"/>
              <a:gd name="connsiteY142" fmla="*/ 3944902 h 6858000"/>
              <a:gd name="connsiteX143" fmla="*/ 882373 w 1784313"/>
              <a:gd name="connsiteY143" fmla="*/ 4220645 h 6858000"/>
              <a:gd name="connsiteX144" fmla="*/ 711591 w 1784313"/>
              <a:gd name="connsiteY144" fmla="*/ 4357625 h 6858000"/>
              <a:gd name="connsiteX145" fmla="*/ 674232 w 1784313"/>
              <a:gd name="connsiteY145" fmla="*/ 4387868 h 6858000"/>
              <a:gd name="connsiteX146" fmla="*/ 138760 w 1784313"/>
              <a:gd name="connsiteY146" fmla="*/ 3366735 h 6858000"/>
              <a:gd name="connsiteX147" fmla="*/ 727601 w 1784313"/>
              <a:gd name="connsiteY147" fmla="*/ 2555522 h 6858000"/>
              <a:gd name="connsiteX148" fmla="*/ 850351 w 1784313"/>
              <a:gd name="connsiteY148" fmla="*/ 2655145 h 6858000"/>
              <a:gd name="connsiteX149" fmla="*/ 937520 w 1784313"/>
              <a:gd name="connsiteY149" fmla="*/ 2724524 h 6858000"/>
              <a:gd name="connsiteX150" fmla="*/ 619084 w 1784313"/>
              <a:gd name="connsiteY150" fmla="*/ 2991370 h 6858000"/>
              <a:gd name="connsiteX151" fmla="*/ 1307548 w 1784313"/>
              <a:gd name="connsiteY151" fmla="*/ 2991370 h 6858000"/>
              <a:gd name="connsiteX152" fmla="*/ 1030027 w 1784313"/>
              <a:gd name="connsiteY152" fmla="*/ 2726303 h 6858000"/>
              <a:gd name="connsiteX153" fmla="*/ 1008679 w 1784313"/>
              <a:gd name="connsiteY153" fmla="*/ 2708514 h 6858000"/>
              <a:gd name="connsiteX154" fmla="*/ 985553 w 1784313"/>
              <a:gd name="connsiteY154" fmla="*/ 2690724 h 6858000"/>
              <a:gd name="connsiteX155" fmla="*/ 893047 w 1784313"/>
              <a:gd name="connsiteY155" fmla="*/ 2616007 h 6858000"/>
              <a:gd name="connsiteX156" fmla="*/ 775634 w 1784313"/>
              <a:gd name="connsiteY156" fmla="*/ 2521720 h 6858000"/>
              <a:gd name="connsiteX157" fmla="*/ 754286 w 1784313"/>
              <a:gd name="connsiteY157" fmla="*/ 2503931 h 6858000"/>
              <a:gd name="connsiteX158" fmla="*/ 732939 w 1784313"/>
              <a:gd name="connsiteY158" fmla="*/ 2486141 h 6858000"/>
              <a:gd name="connsiteX159" fmla="*/ 177898 w 1784313"/>
              <a:gd name="connsiteY159" fmla="*/ 1537947 h 6858000"/>
              <a:gd name="connsiteX160" fmla="*/ 732939 w 1784313"/>
              <a:gd name="connsiteY160" fmla="*/ 557729 h 6858000"/>
              <a:gd name="connsiteX161" fmla="*/ 750728 w 1784313"/>
              <a:gd name="connsiteY161" fmla="*/ 536382 h 6858000"/>
              <a:gd name="connsiteX162" fmla="*/ 768518 w 1784313"/>
              <a:gd name="connsiteY162" fmla="*/ 515034 h 6858000"/>
              <a:gd name="connsiteX163" fmla="*/ 804098 w 1784313"/>
              <a:gd name="connsiteY163" fmla="*/ 475896 h 6858000"/>
              <a:gd name="connsiteX164" fmla="*/ 942858 w 1784313"/>
              <a:gd name="connsiteY164" fmla="*/ 317568 h 6858000"/>
              <a:gd name="connsiteX165" fmla="*/ 960648 w 1784313"/>
              <a:gd name="connsiteY165" fmla="*/ 296221 h 6858000"/>
              <a:gd name="connsiteX166" fmla="*/ 978438 w 1784313"/>
              <a:gd name="connsiteY166" fmla="*/ 274873 h 6858000"/>
              <a:gd name="connsiteX167" fmla="*/ 1141881 w 1784313"/>
              <a:gd name="connsiteY167" fmla="*/ 75850 h 6858000"/>
              <a:gd name="connsiteX168" fmla="*/ 293257 w 1784313"/>
              <a:gd name="connsiteY168" fmla="*/ 0 h 6858000"/>
              <a:gd name="connsiteX169" fmla="*/ 612950 w 1784313"/>
              <a:gd name="connsiteY169" fmla="*/ 0 h 6858000"/>
              <a:gd name="connsiteX170" fmla="*/ 687130 w 1784313"/>
              <a:gd name="connsiteY170" fmla="*/ 82299 h 6858000"/>
              <a:gd name="connsiteX171" fmla="*/ 898384 w 1784313"/>
              <a:gd name="connsiteY171" fmla="*/ 278431 h 6858000"/>
              <a:gd name="connsiteX172" fmla="*/ 754286 w 1784313"/>
              <a:gd name="connsiteY172" fmla="*/ 443875 h 6858000"/>
              <a:gd name="connsiteX173" fmla="*/ 725823 w 1784313"/>
              <a:gd name="connsiteY173" fmla="*/ 477677 h 6858000"/>
              <a:gd name="connsiteX174" fmla="*/ 295310 w 1784313"/>
              <a:gd name="connsiteY174" fmla="*/ 4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784313" h="6858000">
                <a:moveTo>
                  <a:pt x="652884" y="6458598"/>
                </a:moveTo>
                <a:cubicBezTo>
                  <a:pt x="700917" y="6499513"/>
                  <a:pt x="750728" y="6540431"/>
                  <a:pt x="802318" y="6581346"/>
                </a:cubicBezTo>
                <a:cubicBezTo>
                  <a:pt x="820108" y="6597358"/>
                  <a:pt x="839677" y="6611590"/>
                  <a:pt x="857467" y="6627600"/>
                </a:cubicBezTo>
                <a:cubicBezTo>
                  <a:pt x="780526" y="6693422"/>
                  <a:pt x="705920" y="6758466"/>
                  <a:pt x="637290" y="6822898"/>
                </a:cubicBezTo>
                <a:lnTo>
                  <a:pt x="601533" y="6858000"/>
                </a:lnTo>
                <a:lnTo>
                  <a:pt x="238242" y="6858000"/>
                </a:lnTo>
                <a:lnTo>
                  <a:pt x="298552" y="6787944"/>
                </a:lnTo>
                <a:cubicBezTo>
                  <a:pt x="403466" y="6675160"/>
                  <a:pt x="526799" y="6566004"/>
                  <a:pt x="652884" y="6458598"/>
                </a:cubicBezTo>
                <a:close/>
                <a:moveTo>
                  <a:pt x="291752" y="5513960"/>
                </a:moveTo>
                <a:cubicBezTo>
                  <a:pt x="302426" y="5563772"/>
                  <a:pt x="321994" y="5613583"/>
                  <a:pt x="348680" y="5663394"/>
                </a:cubicBezTo>
                <a:cubicBezTo>
                  <a:pt x="370027" y="5704312"/>
                  <a:pt x="398491" y="5747007"/>
                  <a:pt x="428733" y="5787923"/>
                </a:cubicBezTo>
                <a:cubicBezTo>
                  <a:pt x="435849" y="5798597"/>
                  <a:pt x="444744" y="5809270"/>
                  <a:pt x="455418" y="5819944"/>
                </a:cubicBezTo>
                <a:lnTo>
                  <a:pt x="1327117" y="5819944"/>
                </a:lnTo>
                <a:cubicBezTo>
                  <a:pt x="1334233" y="5809270"/>
                  <a:pt x="1343127" y="5798597"/>
                  <a:pt x="1350243" y="5787923"/>
                </a:cubicBezTo>
                <a:cubicBezTo>
                  <a:pt x="1380487" y="5747007"/>
                  <a:pt x="1405392" y="5706090"/>
                  <a:pt x="1424960" y="5663394"/>
                </a:cubicBezTo>
                <a:cubicBezTo>
                  <a:pt x="1448088" y="5613583"/>
                  <a:pt x="1465878" y="5563772"/>
                  <a:pt x="1474771" y="5513960"/>
                </a:cubicBezTo>
                <a:close/>
                <a:moveTo>
                  <a:pt x="410943" y="5078112"/>
                </a:moveTo>
                <a:cubicBezTo>
                  <a:pt x="386037" y="5111911"/>
                  <a:pt x="362911" y="5147491"/>
                  <a:pt x="343342" y="5183070"/>
                </a:cubicBezTo>
                <a:cubicBezTo>
                  <a:pt x="311320" y="5239998"/>
                  <a:pt x="291752" y="5300483"/>
                  <a:pt x="282856" y="5360968"/>
                </a:cubicBezTo>
                <a:cubicBezTo>
                  <a:pt x="281079" y="5368084"/>
                  <a:pt x="281079" y="5375200"/>
                  <a:pt x="281078" y="5382316"/>
                </a:cubicBezTo>
                <a:lnTo>
                  <a:pt x="1476551" y="5382316"/>
                </a:lnTo>
                <a:cubicBezTo>
                  <a:pt x="1474771" y="5375200"/>
                  <a:pt x="1474771" y="5368084"/>
                  <a:pt x="1472993" y="5360968"/>
                </a:cubicBezTo>
                <a:cubicBezTo>
                  <a:pt x="1460540" y="5302263"/>
                  <a:pt x="1437414" y="5241778"/>
                  <a:pt x="1405392" y="5183070"/>
                </a:cubicBezTo>
                <a:cubicBezTo>
                  <a:pt x="1385823" y="5147491"/>
                  <a:pt x="1362697" y="5113691"/>
                  <a:pt x="1337791" y="5078112"/>
                </a:cubicBezTo>
                <a:close/>
                <a:moveTo>
                  <a:pt x="435849" y="3537517"/>
                </a:moveTo>
                <a:cubicBezTo>
                  <a:pt x="446522" y="3583771"/>
                  <a:pt x="462534" y="3630024"/>
                  <a:pt x="480324" y="3676278"/>
                </a:cubicBezTo>
                <a:cubicBezTo>
                  <a:pt x="496334" y="3718973"/>
                  <a:pt x="517681" y="3759888"/>
                  <a:pt x="540809" y="3800806"/>
                </a:cubicBezTo>
                <a:cubicBezTo>
                  <a:pt x="546145" y="3807922"/>
                  <a:pt x="551483" y="3816816"/>
                  <a:pt x="556819" y="3825712"/>
                </a:cubicBezTo>
                <a:lnTo>
                  <a:pt x="556819" y="3827490"/>
                </a:lnTo>
                <a:lnTo>
                  <a:pt x="1353801" y="3827490"/>
                </a:lnTo>
                <a:cubicBezTo>
                  <a:pt x="1359139" y="3820374"/>
                  <a:pt x="1364475" y="3811480"/>
                  <a:pt x="1369813" y="3802584"/>
                </a:cubicBezTo>
                <a:cubicBezTo>
                  <a:pt x="1378707" y="3786574"/>
                  <a:pt x="1387603" y="3772342"/>
                  <a:pt x="1396497" y="3756331"/>
                </a:cubicBezTo>
                <a:lnTo>
                  <a:pt x="1394718" y="3756331"/>
                </a:lnTo>
                <a:cubicBezTo>
                  <a:pt x="1408950" y="3729647"/>
                  <a:pt x="1421402" y="3702961"/>
                  <a:pt x="1432076" y="3676277"/>
                </a:cubicBezTo>
                <a:cubicBezTo>
                  <a:pt x="1449866" y="3631802"/>
                  <a:pt x="1464098" y="3585549"/>
                  <a:pt x="1471213" y="3537517"/>
                </a:cubicBezTo>
                <a:lnTo>
                  <a:pt x="1017575" y="3537517"/>
                </a:lnTo>
                <a:lnTo>
                  <a:pt x="1015795" y="3537517"/>
                </a:lnTo>
                <a:close/>
                <a:moveTo>
                  <a:pt x="508787" y="3121236"/>
                </a:moveTo>
                <a:cubicBezTo>
                  <a:pt x="492776" y="3146142"/>
                  <a:pt x="476766" y="3169268"/>
                  <a:pt x="464312" y="3194174"/>
                </a:cubicBezTo>
                <a:cubicBezTo>
                  <a:pt x="435849" y="3251101"/>
                  <a:pt x="418059" y="3309808"/>
                  <a:pt x="418059" y="3372072"/>
                </a:cubicBezTo>
                <a:cubicBezTo>
                  <a:pt x="418059" y="3384526"/>
                  <a:pt x="418059" y="3398757"/>
                  <a:pt x="419839" y="3411209"/>
                </a:cubicBezTo>
                <a:lnTo>
                  <a:pt x="1015795" y="3411209"/>
                </a:lnTo>
                <a:lnTo>
                  <a:pt x="1017575" y="3411209"/>
                </a:lnTo>
                <a:lnTo>
                  <a:pt x="1478329" y="3411209"/>
                </a:lnTo>
                <a:cubicBezTo>
                  <a:pt x="1476551" y="3396977"/>
                  <a:pt x="1476551" y="3384525"/>
                  <a:pt x="1474772" y="3372071"/>
                </a:cubicBezTo>
                <a:cubicBezTo>
                  <a:pt x="1467656" y="3309808"/>
                  <a:pt x="1451646" y="3249323"/>
                  <a:pt x="1426740" y="3194174"/>
                </a:cubicBezTo>
                <a:cubicBezTo>
                  <a:pt x="1426740" y="3190616"/>
                  <a:pt x="1424960" y="3188838"/>
                  <a:pt x="1423182" y="3185280"/>
                </a:cubicBezTo>
                <a:cubicBezTo>
                  <a:pt x="1414286" y="3163932"/>
                  <a:pt x="1403612" y="3142584"/>
                  <a:pt x="1391161" y="3121237"/>
                </a:cubicBezTo>
                <a:close/>
                <a:moveTo>
                  <a:pt x="458976" y="1634012"/>
                </a:moveTo>
                <a:cubicBezTo>
                  <a:pt x="466092" y="1689159"/>
                  <a:pt x="478544" y="1742528"/>
                  <a:pt x="498114" y="1794120"/>
                </a:cubicBezTo>
                <a:cubicBezTo>
                  <a:pt x="514124" y="1836815"/>
                  <a:pt x="535471" y="1879510"/>
                  <a:pt x="558599" y="1918648"/>
                </a:cubicBezTo>
                <a:cubicBezTo>
                  <a:pt x="560377" y="1920426"/>
                  <a:pt x="560377" y="1920426"/>
                  <a:pt x="562157" y="1922206"/>
                </a:cubicBezTo>
                <a:lnTo>
                  <a:pt x="1394718" y="1922206"/>
                </a:lnTo>
                <a:cubicBezTo>
                  <a:pt x="1394719" y="1920426"/>
                  <a:pt x="1396497" y="1920426"/>
                  <a:pt x="1396497" y="1918648"/>
                </a:cubicBezTo>
                <a:cubicBezTo>
                  <a:pt x="1419624" y="1879510"/>
                  <a:pt x="1440972" y="1836815"/>
                  <a:pt x="1456982" y="1794120"/>
                </a:cubicBezTo>
                <a:cubicBezTo>
                  <a:pt x="1476551" y="1744308"/>
                  <a:pt x="1490783" y="1689159"/>
                  <a:pt x="1497899" y="1634012"/>
                </a:cubicBezTo>
                <a:close/>
                <a:moveTo>
                  <a:pt x="560377" y="1217731"/>
                </a:moveTo>
                <a:cubicBezTo>
                  <a:pt x="546145" y="1244415"/>
                  <a:pt x="531913" y="1269320"/>
                  <a:pt x="519461" y="1294226"/>
                </a:cubicBezTo>
                <a:cubicBezTo>
                  <a:pt x="489218" y="1354711"/>
                  <a:pt x="467870" y="1415197"/>
                  <a:pt x="458976" y="1472124"/>
                </a:cubicBezTo>
                <a:cubicBezTo>
                  <a:pt x="457196" y="1484577"/>
                  <a:pt x="455418" y="1497029"/>
                  <a:pt x="453638" y="1507703"/>
                </a:cubicBezTo>
                <a:lnTo>
                  <a:pt x="1503235" y="1507703"/>
                </a:lnTo>
                <a:cubicBezTo>
                  <a:pt x="1503235" y="1495251"/>
                  <a:pt x="1501457" y="1484577"/>
                  <a:pt x="1499677" y="1472124"/>
                </a:cubicBezTo>
                <a:cubicBezTo>
                  <a:pt x="1490783" y="1413418"/>
                  <a:pt x="1471214" y="1352933"/>
                  <a:pt x="1444530" y="1294226"/>
                </a:cubicBezTo>
                <a:cubicBezTo>
                  <a:pt x="1433856" y="1267542"/>
                  <a:pt x="1419624" y="1242637"/>
                  <a:pt x="1405392" y="1217731"/>
                </a:cubicBezTo>
                <a:close/>
                <a:moveTo>
                  <a:pt x="1196463" y="0"/>
                </a:moveTo>
                <a:lnTo>
                  <a:pt x="1527579" y="0"/>
                </a:lnTo>
                <a:lnTo>
                  <a:pt x="1524583" y="6246"/>
                </a:lnTo>
                <a:cubicBezTo>
                  <a:pt x="1432076" y="171692"/>
                  <a:pt x="1295096" y="319346"/>
                  <a:pt x="1167009" y="467002"/>
                </a:cubicBezTo>
                <a:cubicBezTo>
                  <a:pt x="1161671" y="474118"/>
                  <a:pt x="1154556" y="481234"/>
                  <a:pt x="1149220" y="488350"/>
                </a:cubicBezTo>
                <a:cubicBezTo>
                  <a:pt x="1143882" y="495466"/>
                  <a:pt x="1136766" y="502582"/>
                  <a:pt x="1131430" y="509698"/>
                </a:cubicBezTo>
                <a:cubicBezTo>
                  <a:pt x="1094070" y="552393"/>
                  <a:pt x="1056712" y="595089"/>
                  <a:pt x="1019353" y="637784"/>
                </a:cubicBezTo>
                <a:cubicBezTo>
                  <a:pt x="998005" y="660910"/>
                  <a:pt x="976658" y="684037"/>
                  <a:pt x="957090" y="707163"/>
                </a:cubicBezTo>
                <a:cubicBezTo>
                  <a:pt x="951752" y="714279"/>
                  <a:pt x="944636" y="721395"/>
                  <a:pt x="939300" y="728511"/>
                </a:cubicBezTo>
                <a:cubicBezTo>
                  <a:pt x="933962" y="735627"/>
                  <a:pt x="926846" y="742743"/>
                  <a:pt x="921511" y="749859"/>
                </a:cubicBezTo>
                <a:cubicBezTo>
                  <a:pt x="816550" y="869051"/>
                  <a:pt x="720485" y="986464"/>
                  <a:pt x="640432" y="1098538"/>
                </a:cubicBezTo>
                <a:lnTo>
                  <a:pt x="1323559" y="1098538"/>
                </a:lnTo>
                <a:cubicBezTo>
                  <a:pt x="1234610" y="981126"/>
                  <a:pt x="1122534" y="865493"/>
                  <a:pt x="1001563" y="746301"/>
                </a:cubicBezTo>
                <a:cubicBezTo>
                  <a:pt x="1024691" y="721395"/>
                  <a:pt x="1046039" y="694712"/>
                  <a:pt x="1069165" y="669806"/>
                </a:cubicBezTo>
                <a:cubicBezTo>
                  <a:pt x="1104744" y="628888"/>
                  <a:pt x="1140324" y="587973"/>
                  <a:pt x="1175903" y="547056"/>
                </a:cubicBezTo>
                <a:cubicBezTo>
                  <a:pt x="1501457" y="861935"/>
                  <a:pt x="1784314" y="1171477"/>
                  <a:pt x="1784313" y="1545063"/>
                </a:cubicBezTo>
                <a:cubicBezTo>
                  <a:pt x="1784314" y="1956006"/>
                  <a:pt x="1529921" y="2247758"/>
                  <a:pt x="1238168" y="2495036"/>
                </a:cubicBezTo>
                <a:cubicBezTo>
                  <a:pt x="1197251" y="2461235"/>
                  <a:pt x="1158114" y="2429214"/>
                  <a:pt x="1117198" y="2397192"/>
                </a:cubicBezTo>
                <a:cubicBezTo>
                  <a:pt x="1088734" y="2374066"/>
                  <a:pt x="1058491" y="2350939"/>
                  <a:pt x="1030027" y="2327813"/>
                </a:cubicBezTo>
                <a:cubicBezTo>
                  <a:pt x="1133208" y="2240642"/>
                  <a:pt x="1231052" y="2148135"/>
                  <a:pt x="1309327" y="2050292"/>
                </a:cubicBezTo>
                <a:lnTo>
                  <a:pt x="652884" y="2050292"/>
                </a:lnTo>
                <a:cubicBezTo>
                  <a:pt x="734717" y="2148135"/>
                  <a:pt x="836119" y="2238864"/>
                  <a:pt x="942858" y="2327813"/>
                </a:cubicBezTo>
                <a:cubicBezTo>
                  <a:pt x="949974" y="2333149"/>
                  <a:pt x="957090" y="2340265"/>
                  <a:pt x="964206" y="2345603"/>
                </a:cubicBezTo>
                <a:cubicBezTo>
                  <a:pt x="971322" y="2350938"/>
                  <a:pt x="978438" y="2358054"/>
                  <a:pt x="985554" y="2363392"/>
                </a:cubicBezTo>
                <a:cubicBezTo>
                  <a:pt x="1015795" y="2386518"/>
                  <a:pt x="1046039" y="2411424"/>
                  <a:pt x="1076281" y="2436330"/>
                </a:cubicBezTo>
                <a:cubicBezTo>
                  <a:pt x="1115418" y="2468351"/>
                  <a:pt x="1154555" y="2498595"/>
                  <a:pt x="1193693" y="2530616"/>
                </a:cubicBezTo>
                <a:cubicBezTo>
                  <a:pt x="1200809" y="2535952"/>
                  <a:pt x="1207925" y="2543068"/>
                  <a:pt x="1215041" y="2548406"/>
                </a:cubicBezTo>
                <a:cubicBezTo>
                  <a:pt x="1222157" y="2553742"/>
                  <a:pt x="1229272" y="2560858"/>
                  <a:pt x="1236389" y="2566196"/>
                </a:cubicBezTo>
                <a:cubicBezTo>
                  <a:pt x="1446308" y="2742313"/>
                  <a:pt x="1638437" y="2934443"/>
                  <a:pt x="1718492" y="3187058"/>
                </a:cubicBezTo>
                <a:lnTo>
                  <a:pt x="1716713" y="3187058"/>
                </a:lnTo>
                <a:cubicBezTo>
                  <a:pt x="1741618" y="3267113"/>
                  <a:pt x="1755850" y="3352504"/>
                  <a:pt x="1755850" y="3445010"/>
                </a:cubicBezTo>
                <a:cubicBezTo>
                  <a:pt x="1755850" y="3555307"/>
                  <a:pt x="1732724" y="3658488"/>
                  <a:pt x="1693587" y="3756331"/>
                </a:cubicBezTo>
                <a:lnTo>
                  <a:pt x="1695365" y="3756331"/>
                </a:lnTo>
                <a:cubicBezTo>
                  <a:pt x="1593964" y="4008945"/>
                  <a:pt x="1380487" y="4222423"/>
                  <a:pt x="1152777" y="4414552"/>
                </a:cubicBezTo>
                <a:cubicBezTo>
                  <a:pt x="1145661" y="4419890"/>
                  <a:pt x="1138546" y="4427006"/>
                  <a:pt x="1131430" y="4432342"/>
                </a:cubicBezTo>
                <a:cubicBezTo>
                  <a:pt x="1124314" y="4437680"/>
                  <a:pt x="1117198" y="4444796"/>
                  <a:pt x="1110082" y="4450132"/>
                </a:cubicBezTo>
                <a:cubicBezTo>
                  <a:pt x="1051375" y="4498165"/>
                  <a:pt x="992669" y="4544418"/>
                  <a:pt x="935742" y="4590672"/>
                </a:cubicBezTo>
                <a:cubicBezTo>
                  <a:pt x="923288" y="4599566"/>
                  <a:pt x="912615" y="4608462"/>
                  <a:pt x="901941" y="4617356"/>
                </a:cubicBezTo>
                <a:cubicBezTo>
                  <a:pt x="893047" y="4622693"/>
                  <a:pt x="885931" y="4629809"/>
                  <a:pt x="878815" y="4635145"/>
                </a:cubicBezTo>
                <a:cubicBezTo>
                  <a:pt x="871699" y="4640483"/>
                  <a:pt x="864583" y="4647599"/>
                  <a:pt x="857467" y="4652935"/>
                </a:cubicBezTo>
                <a:cubicBezTo>
                  <a:pt x="736497" y="4752558"/>
                  <a:pt x="620862" y="4848623"/>
                  <a:pt x="524797" y="4946467"/>
                </a:cubicBezTo>
                <a:lnTo>
                  <a:pt x="1234610" y="4946467"/>
                </a:lnTo>
                <a:cubicBezTo>
                  <a:pt x="1150997" y="4850403"/>
                  <a:pt x="1051375" y="4754338"/>
                  <a:pt x="948194" y="4656493"/>
                </a:cubicBezTo>
                <a:cubicBezTo>
                  <a:pt x="958868" y="4649377"/>
                  <a:pt x="969542" y="4640483"/>
                  <a:pt x="980216" y="4631587"/>
                </a:cubicBezTo>
                <a:cubicBezTo>
                  <a:pt x="1037143" y="4585334"/>
                  <a:pt x="1095850" y="4537303"/>
                  <a:pt x="1154556" y="4489269"/>
                </a:cubicBezTo>
                <a:cubicBezTo>
                  <a:pt x="1471214" y="4791695"/>
                  <a:pt x="1761188" y="5079890"/>
                  <a:pt x="1761188" y="5435685"/>
                </a:cubicBezTo>
                <a:cubicBezTo>
                  <a:pt x="1761188" y="5795039"/>
                  <a:pt x="1474772" y="6097465"/>
                  <a:pt x="1149220" y="6382101"/>
                </a:cubicBezTo>
                <a:cubicBezTo>
                  <a:pt x="1124314" y="6360753"/>
                  <a:pt x="1099408" y="6341186"/>
                  <a:pt x="1074503" y="6319838"/>
                </a:cubicBezTo>
                <a:cubicBezTo>
                  <a:pt x="1031807" y="6284258"/>
                  <a:pt x="987332" y="6248679"/>
                  <a:pt x="944636" y="6213099"/>
                </a:cubicBezTo>
                <a:cubicBezTo>
                  <a:pt x="1042481" y="6127708"/>
                  <a:pt x="1134988" y="6040537"/>
                  <a:pt x="1216821" y="5953368"/>
                </a:cubicBezTo>
                <a:lnTo>
                  <a:pt x="572831" y="5953368"/>
                </a:lnTo>
                <a:cubicBezTo>
                  <a:pt x="658222" y="6040537"/>
                  <a:pt x="756065" y="6127708"/>
                  <a:pt x="857467" y="6213099"/>
                </a:cubicBezTo>
                <a:cubicBezTo>
                  <a:pt x="864583" y="6218435"/>
                  <a:pt x="871699" y="6225551"/>
                  <a:pt x="878815" y="6230889"/>
                </a:cubicBezTo>
                <a:cubicBezTo>
                  <a:pt x="885931" y="6236225"/>
                  <a:pt x="893047" y="6243341"/>
                  <a:pt x="900163" y="6248679"/>
                </a:cubicBezTo>
                <a:cubicBezTo>
                  <a:pt x="942858" y="6286036"/>
                  <a:pt x="987332" y="6323396"/>
                  <a:pt x="1031807" y="6358975"/>
                </a:cubicBezTo>
                <a:cubicBezTo>
                  <a:pt x="1056713" y="6378543"/>
                  <a:pt x="1079839" y="6399891"/>
                  <a:pt x="1104744" y="6419461"/>
                </a:cubicBezTo>
                <a:cubicBezTo>
                  <a:pt x="1111860" y="6424797"/>
                  <a:pt x="1118976" y="6431912"/>
                  <a:pt x="1126092" y="6437250"/>
                </a:cubicBezTo>
                <a:cubicBezTo>
                  <a:pt x="1133208" y="6442586"/>
                  <a:pt x="1140324" y="6449702"/>
                  <a:pt x="1147440" y="6455040"/>
                </a:cubicBezTo>
                <a:cubicBezTo>
                  <a:pt x="1255847" y="6545657"/>
                  <a:pt x="1361995" y="6637316"/>
                  <a:pt x="1456655" y="6730940"/>
                </a:cubicBezTo>
                <a:lnTo>
                  <a:pt x="1574943" y="6858000"/>
                </a:lnTo>
                <a:lnTo>
                  <a:pt x="1205808" y="6858000"/>
                </a:lnTo>
                <a:lnTo>
                  <a:pt x="1110361" y="6768562"/>
                </a:lnTo>
                <a:cubicBezTo>
                  <a:pt x="1055802" y="6720295"/>
                  <a:pt x="998784" y="6672075"/>
                  <a:pt x="941078" y="6624042"/>
                </a:cubicBezTo>
                <a:cubicBezTo>
                  <a:pt x="933962" y="6618706"/>
                  <a:pt x="926846" y="6611590"/>
                  <a:pt x="919730" y="6606252"/>
                </a:cubicBezTo>
                <a:cubicBezTo>
                  <a:pt x="912615" y="6600916"/>
                  <a:pt x="905499" y="6593800"/>
                  <a:pt x="898383" y="6588462"/>
                </a:cubicBezTo>
                <a:cubicBezTo>
                  <a:pt x="878815" y="6572453"/>
                  <a:pt x="859245" y="6556441"/>
                  <a:pt x="839677" y="6540431"/>
                </a:cubicBezTo>
                <a:cubicBezTo>
                  <a:pt x="791644" y="6501294"/>
                  <a:pt x="741833" y="6460376"/>
                  <a:pt x="693801" y="6419461"/>
                </a:cubicBezTo>
                <a:cubicBezTo>
                  <a:pt x="686685" y="6414123"/>
                  <a:pt x="679569" y="6407007"/>
                  <a:pt x="672454" y="6401671"/>
                </a:cubicBezTo>
                <a:cubicBezTo>
                  <a:pt x="665338" y="6396333"/>
                  <a:pt x="658222" y="6389217"/>
                  <a:pt x="651106" y="6383881"/>
                </a:cubicBezTo>
                <a:cubicBezTo>
                  <a:pt x="305984" y="6090349"/>
                  <a:pt x="0" y="5782587"/>
                  <a:pt x="0" y="5416117"/>
                </a:cubicBezTo>
                <a:cubicBezTo>
                  <a:pt x="0" y="5035416"/>
                  <a:pt x="327332" y="4743664"/>
                  <a:pt x="672454" y="4462585"/>
                </a:cubicBezTo>
                <a:cubicBezTo>
                  <a:pt x="679570" y="4457248"/>
                  <a:pt x="686685" y="4450132"/>
                  <a:pt x="693801" y="4444796"/>
                </a:cubicBezTo>
                <a:cubicBezTo>
                  <a:pt x="700917" y="4439458"/>
                  <a:pt x="708033" y="4432342"/>
                  <a:pt x="715149" y="4427006"/>
                </a:cubicBezTo>
                <a:cubicBezTo>
                  <a:pt x="727601" y="4416332"/>
                  <a:pt x="740055" y="4407436"/>
                  <a:pt x="752506" y="4396762"/>
                </a:cubicBezTo>
                <a:cubicBezTo>
                  <a:pt x="809434" y="4352289"/>
                  <a:pt x="868141" y="4306035"/>
                  <a:pt x="923288" y="4259782"/>
                </a:cubicBezTo>
                <a:cubicBezTo>
                  <a:pt x="930404" y="4254444"/>
                  <a:pt x="937520" y="4247328"/>
                  <a:pt x="944636" y="4241992"/>
                </a:cubicBezTo>
                <a:cubicBezTo>
                  <a:pt x="951752" y="4236654"/>
                  <a:pt x="958868" y="4229538"/>
                  <a:pt x="965984" y="4224202"/>
                </a:cubicBezTo>
                <a:cubicBezTo>
                  <a:pt x="1072723" y="4133474"/>
                  <a:pt x="1174125" y="4040967"/>
                  <a:pt x="1257736" y="3944902"/>
                </a:cubicBezTo>
                <a:lnTo>
                  <a:pt x="642210" y="3944902"/>
                </a:lnTo>
                <a:cubicBezTo>
                  <a:pt x="711591" y="4039189"/>
                  <a:pt x="795202" y="4131696"/>
                  <a:pt x="882373" y="4220645"/>
                </a:cubicBezTo>
                <a:cubicBezTo>
                  <a:pt x="825445" y="4266898"/>
                  <a:pt x="768518" y="4311371"/>
                  <a:pt x="711591" y="4357625"/>
                </a:cubicBezTo>
                <a:cubicBezTo>
                  <a:pt x="699137" y="4368299"/>
                  <a:pt x="686685" y="4377195"/>
                  <a:pt x="674232" y="4387868"/>
                </a:cubicBezTo>
                <a:cubicBezTo>
                  <a:pt x="391375" y="4099674"/>
                  <a:pt x="138760" y="3772342"/>
                  <a:pt x="138760" y="3366735"/>
                </a:cubicBezTo>
                <a:cubicBezTo>
                  <a:pt x="138760" y="3032288"/>
                  <a:pt x="416281" y="2797463"/>
                  <a:pt x="727601" y="2555522"/>
                </a:cubicBezTo>
                <a:cubicBezTo>
                  <a:pt x="768518" y="2589321"/>
                  <a:pt x="809434" y="2623123"/>
                  <a:pt x="850351" y="2655145"/>
                </a:cubicBezTo>
                <a:cubicBezTo>
                  <a:pt x="880593" y="2678270"/>
                  <a:pt x="909057" y="2701398"/>
                  <a:pt x="937520" y="2724524"/>
                </a:cubicBezTo>
                <a:cubicBezTo>
                  <a:pt x="818330" y="2817031"/>
                  <a:pt x="708033" y="2904201"/>
                  <a:pt x="619084" y="2991370"/>
                </a:cubicBezTo>
                <a:lnTo>
                  <a:pt x="1307548" y="2991370"/>
                </a:lnTo>
                <a:cubicBezTo>
                  <a:pt x="1231053" y="2900643"/>
                  <a:pt x="1134988" y="2813473"/>
                  <a:pt x="1030027" y="2726303"/>
                </a:cubicBezTo>
                <a:cubicBezTo>
                  <a:pt x="1022911" y="2720966"/>
                  <a:pt x="1015795" y="2713850"/>
                  <a:pt x="1008679" y="2708514"/>
                </a:cubicBezTo>
                <a:cubicBezTo>
                  <a:pt x="999785" y="2703176"/>
                  <a:pt x="992669" y="2696060"/>
                  <a:pt x="985553" y="2690724"/>
                </a:cubicBezTo>
                <a:cubicBezTo>
                  <a:pt x="955310" y="2665818"/>
                  <a:pt x="925069" y="2640913"/>
                  <a:pt x="893047" y="2616007"/>
                </a:cubicBezTo>
                <a:cubicBezTo>
                  <a:pt x="853909" y="2585764"/>
                  <a:pt x="814772" y="2553742"/>
                  <a:pt x="775634" y="2521720"/>
                </a:cubicBezTo>
                <a:cubicBezTo>
                  <a:pt x="768518" y="2516384"/>
                  <a:pt x="761402" y="2509269"/>
                  <a:pt x="754286" y="2503931"/>
                </a:cubicBezTo>
                <a:cubicBezTo>
                  <a:pt x="747170" y="2498595"/>
                  <a:pt x="740055" y="2491479"/>
                  <a:pt x="732939" y="2486141"/>
                </a:cubicBezTo>
                <a:cubicBezTo>
                  <a:pt x="448302" y="2247758"/>
                  <a:pt x="177898" y="1964901"/>
                  <a:pt x="177898" y="1537947"/>
                </a:cubicBezTo>
                <a:cubicBezTo>
                  <a:pt x="177898" y="1215951"/>
                  <a:pt x="439406" y="895735"/>
                  <a:pt x="732939" y="557729"/>
                </a:cubicBezTo>
                <a:cubicBezTo>
                  <a:pt x="738275" y="550614"/>
                  <a:pt x="743613" y="543498"/>
                  <a:pt x="750728" y="536382"/>
                </a:cubicBezTo>
                <a:cubicBezTo>
                  <a:pt x="756064" y="529266"/>
                  <a:pt x="761402" y="522150"/>
                  <a:pt x="768518" y="515034"/>
                </a:cubicBezTo>
                <a:cubicBezTo>
                  <a:pt x="780970" y="502582"/>
                  <a:pt x="791644" y="490128"/>
                  <a:pt x="804098" y="475896"/>
                </a:cubicBezTo>
                <a:cubicBezTo>
                  <a:pt x="850351" y="424307"/>
                  <a:pt x="896605" y="370938"/>
                  <a:pt x="942858" y="317568"/>
                </a:cubicBezTo>
                <a:cubicBezTo>
                  <a:pt x="948194" y="310452"/>
                  <a:pt x="955310" y="303337"/>
                  <a:pt x="960648" y="296221"/>
                </a:cubicBezTo>
                <a:cubicBezTo>
                  <a:pt x="965984" y="289105"/>
                  <a:pt x="973100" y="281989"/>
                  <a:pt x="978438" y="274873"/>
                </a:cubicBezTo>
                <a:cubicBezTo>
                  <a:pt x="1034475" y="209051"/>
                  <a:pt x="1089623" y="142784"/>
                  <a:pt x="1141881" y="75850"/>
                </a:cubicBezTo>
                <a:close/>
                <a:moveTo>
                  <a:pt x="293257" y="0"/>
                </a:moveTo>
                <a:lnTo>
                  <a:pt x="612950" y="0"/>
                </a:lnTo>
                <a:lnTo>
                  <a:pt x="687130" y="82299"/>
                </a:lnTo>
                <a:cubicBezTo>
                  <a:pt x="754287" y="148566"/>
                  <a:pt x="829893" y="211719"/>
                  <a:pt x="898384" y="278431"/>
                </a:cubicBezTo>
                <a:cubicBezTo>
                  <a:pt x="850351" y="333579"/>
                  <a:pt x="802319" y="388728"/>
                  <a:pt x="754286" y="443875"/>
                </a:cubicBezTo>
                <a:cubicBezTo>
                  <a:pt x="745392" y="454549"/>
                  <a:pt x="734718" y="467003"/>
                  <a:pt x="725823" y="477677"/>
                </a:cubicBezTo>
                <a:cubicBezTo>
                  <a:pt x="571053" y="328243"/>
                  <a:pt x="393155" y="185925"/>
                  <a:pt x="295310" y="446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59304"/>
            <a:ext cx="12192000" cy="230985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 userDrawn="1"/>
        </p:nvSpPr>
        <p:spPr>
          <a:xfrm>
            <a:off x="5293621" y="1790272"/>
            <a:ext cx="1570464" cy="1570464"/>
          </a:xfrm>
          <a:prstGeom prst="ellipse">
            <a:avLst/>
          </a:prstGeom>
          <a:solidFill>
            <a:schemeClr val="accent2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92715"/>
            <a:ext cx="12192000" cy="631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2414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69160"/>
            <a:ext cx="12192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64610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234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429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14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F2F6-D402-BA43-A6FF-6DD17B973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B99FD-598E-4849-A08C-324D5836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B1F6F-6419-1740-81A0-7649F5CF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3D48-870F-E74B-A8BD-4FEEDE50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1040-8BE3-D740-A35F-5166C638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35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4883-BF78-5947-8C89-96753D9D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089B-07FA-3F45-BD99-4B571F2FD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937B-D099-4349-A850-1933F8FA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FF37-AE49-5946-96E4-40BA63A2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6395-F653-2B4A-8139-1F4AFE66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35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41FB-C66C-F948-A342-F25B8122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C2D0D-A759-2E40-AAE1-6EB7F7677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DA131-3319-5449-B737-902ECBAB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B743A-4FB5-0B47-95BA-587F1EC9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DA49-9BAF-1F41-8716-43D954C5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44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ADFD-19EF-5D4C-9C80-8F9F6E82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1AAD-EC52-274F-AF22-2E3F8AD5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21808-2F4A-B24B-BD37-8F68D747B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30574-0C21-8846-B611-44D7443C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D84E-AB91-EF45-8A24-3F57562B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27F2E-77B4-5046-ABBF-0459E4BE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0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DD59-DDFA-D14A-A3C3-A0AB5EE4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6A373-A935-B445-B50E-29BA0328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F7EC7-7FD9-2746-9119-D9BC6A31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79EE6-C515-A94A-BCA3-7E60B5E8A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6A00B-E942-C64C-A377-31991DC24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5A8EF-1F7A-1D43-8956-305E55FB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54428-8503-8F49-B1F2-24B3374A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305BA-3DFF-144F-A662-02E71CA7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60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DAF8-C5EC-5F42-BDF5-74C15462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73BA-524E-2948-9A72-B6BEBE7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F5AE3-8796-264D-ACBA-5A5000F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F3D7-5C95-3A45-B3A6-44D4B2B6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8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0408-BB3A-244A-A8B0-BC3A3F05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25C25-BF18-3E47-A8D3-4C10341B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866FE-D85A-5F4E-ABBA-67BD192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46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0AC3-7432-A94B-AC9B-AD706D2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B5C0-278C-7A47-B47B-A045E81B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37DF-805D-7443-98D0-1BD9A1591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DD295-B3F0-C543-BEA6-A8A1017F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418F8-01E0-7947-9C8D-D381E10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FCA5D-A1D8-F841-88A4-459BA1BD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94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8721-36A7-6F40-84C1-613257F6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46687-59DD-CF46-A53C-BB2AAE1BC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A3D95-BBC0-3C40-BF3C-001C8DDB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B5AAC-894D-694D-8644-03CB76D3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6DDB6-FFF1-1D46-8217-3A4E33B3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7758D-236F-0B47-A44F-A65285B5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7CB7-286B-B740-8146-556D61EF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F4500-DCC6-F945-BE7D-B1DF293B7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2070-8298-2542-BC41-5E51B507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57478-D5DD-F143-84F1-8C0D5D15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BDB6-B73D-3145-BCFB-33756791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51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9F6A4-59AD-ED41-B1B4-E6F59DCA2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C472F-847A-3E44-9767-90F6C43A2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F12E-E0A9-6F4C-8486-AD19DBEB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DCA69-C312-944B-A4AA-BAD1D985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0921-F4BF-8646-9D28-0134C2BC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0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01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5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">
            <a:extLst>
              <a:ext uri="{FF2B5EF4-FFF2-40B4-BE49-F238E27FC236}">
                <a16:creationId xmlns:a16="http://schemas.microsoft.com/office/drawing/2014/main" id="{F3FFAF36-2C4B-400A-925A-732215955DA6}"/>
              </a:ext>
            </a:extLst>
          </p:cNvPr>
          <p:cNvSpPr/>
          <p:nvPr userDrawn="1"/>
        </p:nvSpPr>
        <p:spPr>
          <a:xfrm rot="19437896">
            <a:off x="1838780" y="2362240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B378E988-CF50-42D9-BB8A-C7CC41B0FF82}"/>
              </a:ext>
            </a:extLst>
          </p:cNvPr>
          <p:cNvSpPr/>
          <p:nvPr userDrawn="1"/>
        </p:nvSpPr>
        <p:spPr>
          <a:xfrm rot="3709911">
            <a:off x="2854980" y="177488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82B12CC-1A46-4380-988F-674F427BDFAA}"/>
              </a:ext>
            </a:extLst>
          </p:cNvPr>
          <p:cNvSpPr/>
          <p:nvPr userDrawn="1"/>
        </p:nvSpPr>
        <p:spPr>
          <a:xfrm>
            <a:off x="1048873" y="497779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9E0B5CE1-6191-492E-979D-03E880B959B9}"/>
              </a:ext>
            </a:extLst>
          </p:cNvPr>
          <p:cNvSpPr/>
          <p:nvPr userDrawn="1"/>
        </p:nvSpPr>
        <p:spPr>
          <a:xfrm rot="19437896">
            <a:off x="3270239" y="533348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A67EB8D-45A4-4910-AADE-A48602E910EF}"/>
              </a:ext>
            </a:extLst>
          </p:cNvPr>
          <p:cNvSpPr/>
          <p:nvPr userDrawn="1"/>
        </p:nvSpPr>
        <p:spPr>
          <a:xfrm rot="3709911">
            <a:off x="237016" y="1454775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A0CF3B62-DB0F-4638-94E6-97B858867087}"/>
              </a:ext>
            </a:extLst>
          </p:cNvPr>
          <p:cNvSpPr/>
          <p:nvPr userDrawn="1"/>
        </p:nvSpPr>
        <p:spPr>
          <a:xfrm rot="8100000">
            <a:off x="998505" y="1013950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D57B7012-81D1-4191-8692-189F53B11026}"/>
              </a:ext>
            </a:extLst>
          </p:cNvPr>
          <p:cNvSpPr/>
          <p:nvPr userDrawn="1"/>
        </p:nvSpPr>
        <p:spPr>
          <a:xfrm rot="5157174">
            <a:off x="3514632" y="1701234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8B8C5338-F012-4C7E-9ACF-B5A004F58BC4}"/>
              </a:ext>
            </a:extLst>
          </p:cNvPr>
          <p:cNvSpPr/>
          <p:nvPr userDrawn="1"/>
        </p:nvSpPr>
        <p:spPr>
          <a:xfrm rot="900000">
            <a:off x="3586510" y="2731196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F14FC152-57DA-44B2-A3EA-C4C08418F158}"/>
              </a:ext>
            </a:extLst>
          </p:cNvPr>
          <p:cNvSpPr/>
          <p:nvPr userDrawn="1"/>
        </p:nvSpPr>
        <p:spPr>
          <a:xfrm rot="900000">
            <a:off x="1168343" y="3259592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47F32D0-9CB1-4705-8640-A43951E0E605}"/>
              </a:ext>
            </a:extLst>
          </p:cNvPr>
          <p:cNvSpPr/>
          <p:nvPr userDrawn="1"/>
        </p:nvSpPr>
        <p:spPr>
          <a:xfrm rot="3709911">
            <a:off x="214059" y="342467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21073768-FD4E-4493-888D-9732C93ED0D8}"/>
              </a:ext>
            </a:extLst>
          </p:cNvPr>
          <p:cNvSpPr/>
          <p:nvPr userDrawn="1"/>
        </p:nvSpPr>
        <p:spPr>
          <a:xfrm rot="8100000">
            <a:off x="4838833" y="581154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1D42871E-8273-4BDC-8CA1-94B1735D8EDF}"/>
              </a:ext>
            </a:extLst>
          </p:cNvPr>
          <p:cNvSpPr/>
          <p:nvPr userDrawn="1"/>
        </p:nvSpPr>
        <p:spPr>
          <a:xfrm rot="19437896">
            <a:off x="4863418" y="178089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CE15439B-0BDE-4539-A86A-60E9DC33FD77}"/>
              </a:ext>
            </a:extLst>
          </p:cNvPr>
          <p:cNvSpPr/>
          <p:nvPr userDrawn="1"/>
        </p:nvSpPr>
        <p:spPr>
          <a:xfrm rot="900000">
            <a:off x="2051612" y="2186572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6298CC55-4945-46BD-8615-24E6D3295A86}"/>
              </a:ext>
            </a:extLst>
          </p:cNvPr>
          <p:cNvSpPr/>
          <p:nvPr userDrawn="1"/>
        </p:nvSpPr>
        <p:spPr>
          <a:xfrm rot="3709911">
            <a:off x="2616634" y="3622577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A0796784-D231-4ABA-8910-4D81ACFFD485}"/>
              </a:ext>
            </a:extLst>
          </p:cNvPr>
          <p:cNvSpPr/>
          <p:nvPr userDrawn="1"/>
        </p:nvSpPr>
        <p:spPr>
          <a:xfrm rot="3709911">
            <a:off x="2933966" y="330776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id="{90FD235E-0A91-4D21-B439-5C7942717E86}"/>
              </a:ext>
            </a:extLst>
          </p:cNvPr>
          <p:cNvSpPr/>
          <p:nvPr userDrawn="1"/>
        </p:nvSpPr>
        <p:spPr>
          <a:xfrm rot="900000">
            <a:off x="5193686" y="3075597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0EFA984F-F0B3-4CAF-8E35-AF3B5ED34BB8}"/>
              </a:ext>
            </a:extLst>
          </p:cNvPr>
          <p:cNvSpPr/>
          <p:nvPr userDrawn="1"/>
        </p:nvSpPr>
        <p:spPr>
          <a:xfrm rot="3709911">
            <a:off x="2070340" y="582744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id="{716C2270-FE55-45F4-830A-CEEE330AAB4B}"/>
              </a:ext>
            </a:extLst>
          </p:cNvPr>
          <p:cNvSpPr/>
          <p:nvPr userDrawn="1"/>
        </p:nvSpPr>
        <p:spPr>
          <a:xfrm rot="19437896">
            <a:off x="398767" y="424638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E437DF43-9E19-4E00-ADE0-77136E44B427}"/>
              </a:ext>
            </a:extLst>
          </p:cNvPr>
          <p:cNvSpPr/>
          <p:nvPr userDrawn="1"/>
        </p:nvSpPr>
        <p:spPr>
          <a:xfrm rot="19437896">
            <a:off x="539123" y="2595464"/>
            <a:ext cx="826258" cy="7569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id="{E6275495-B5CE-4EF7-B942-C32B042C1551}"/>
              </a:ext>
            </a:extLst>
          </p:cNvPr>
          <p:cNvSpPr/>
          <p:nvPr userDrawn="1"/>
        </p:nvSpPr>
        <p:spPr>
          <a:xfrm rot="19437896">
            <a:off x="4270899" y="52580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E4E7F37-8DDA-43E6-815F-6D9BA7B8A2D5}"/>
              </a:ext>
            </a:extLst>
          </p:cNvPr>
          <p:cNvSpPr/>
          <p:nvPr userDrawn="1"/>
        </p:nvSpPr>
        <p:spPr>
          <a:xfrm rot="3709911">
            <a:off x="1553212" y="587007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B94DBAFA-3F1D-47A1-839E-3719DE3EBC6E}"/>
              </a:ext>
            </a:extLst>
          </p:cNvPr>
          <p:cNvSpPr/>
          <p:nvPr userDrawn="1"/>
        </p:nvSpPr>
        <p:spPr>
          <a:xfrm>
            <a:off x="660460" y="4701812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5F0DE6B8-9DA6-48F5-AF04-7278BEE6A96F}"/>
              </a:ext>
            </a:extLst>
          </p:cNvPr>
          <p:cNvSpPr/>
          <p:nvPr userDrawn="1"/>
        </p:nvSpPr>
        <p:spPr>
          <a:xfrm rot="19437896">
            <a:off x="2314619" y="4700669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56472159-3837-4012-8E16-16B2FD021F97}"/>
              </a:ext>
            </a:extLst>
          </p:cNvPr>
          <p:cNvSpPr/>
          <p:nvPr userDrawn="1"/>
        </p:nvSpPr>
        <p:spPr>
          <a:xfrm rot="8100000">
            <a:off x="-424473" y="5170061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F2D9B3CB-56C4-44F0-923E-75E14486D199}"/>
              </a:ext>
            </a:extLst>
          </p:cNvPr>
          <p:cNvSpPr/>
          <p:nvPr userDrawn="1"/>
        </p:nvSpPr>
        <p:spPr>
          <a:xfrm rot="5157174">
            <a:off x="2212864" y="5796427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C5F6E746-37D8-4A7A-AD33-6B6B1D014BD4}"/>
              </a:ext>
            </a:extLst>
          </p:cNvPr>
          <p:cNvSpPr/>
          <p:nvPr userDrawn="1"/>
        </p:nvSpPr>
        <p:spPr>
          <a:xfrm rot="900000">
            <a:off x="321825" y="4090744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379CFB22-212D-4552-83FB-F9C38030B6EA}"/>
              </a:ext>
            </a:extLst>
          </p:cNvPr>
          <p:cNvSpPr/>
          <p:nvPr userDrawn="1"/>
        </p:nvSpPr>
        <p:spPr>
          <a:xfrm rot="900000">
            <a:off x="1600041" y="465043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116A01F3-5E4C-410E-93C1-F085D04D1170}"/>
              </a:ext>
            </a:extLst>
          </p:cNvPr>
          <p:cNvSpPr/>
          <p:nvPr userDrawn="1"/>
        </p:nvSpPr>
        <p:spPr>
          <a:xfrm rot="3709911">
            <a:off x="4429414" y="298303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EF0F6281-4283-4BFA-9BD6-03D8CD575F45}"/>
              </a:ext>
            </a:extLst>
          </p:cNvPr>
          <p:cNvSpPr/>
          <p:nvPr userDrawn="1"/>
        </p:nvSpPr>
        <p:spPr>
          <a:xfrm rot="8100000">
            <a:off x="3377267" y="3485261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70C0120E-1DA4-4408-BBA5-0C14EA77E097}"/>
              </a:ext>
            </a:extLst>
          </p:cNvPr>
          <p:cNvSpPr/>
          <p:nvPr userDrawn="1"/>
        </p:nvSpPr>
        <p:spPr>
          <a:xfrm rot="19437896">
            <a:off x="3561650" y="5876089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3C952919-975B-4539-9278-27219E721DA4}"/>
              </a:ext>
            </a:extLst>
          </p:cNvPr>
          <p:cNvSpPr/>
          <p:nvPr userDrawn="1"/>
        </p:nvSpPr>
        <p:spPr>
          <a:xfrm rot="900000">
            <a:off x="4245490" y="3608737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D5306C3F-626B-4D03-80B7-B6706B651F76}"/>
              </a:ext>
            </a:extLst>
          </p:cNvPr>
          <p:cNvSpPr/>
          <p:nvPr userDrawn="1"/>
        </p:nvSpPr>
        <p:spPr>
          <a:xfrm rot="3709911">
            <a:off x="3599311" y="4368286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993DAAA7-9B09-4DD2-9187-75E3581900E1}"/>
              </a:ext>
            </a:extLst>
          </p:cNvPr>
          <p:cNvSpPr/>
          <p:nvPr userDrawn="1"/>
        </p:nvSpPr>
        <p:spPr>
          <a:xfrm rot="3709911">
            <a:off x="1848179" y="4037013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id="{58EAD41B-5683-47F8-B4DF-FEB698E8D5C9}"/>
              </a:ext>
            </a:extLst>
          </p:cNvPr>
          <p:cNvSpPr/>
          <p:nvPr userDrawn="1"/>
        </p:nvSpPr>
        <p:spPr>
          <a:xfrm rot="900000">
            <a:off x="3336589" y="5100329"/>
            <a:ext cx="815880" cy="74741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7F47E53E-A714-49C8-9CF6-E8CEA0D64CE8}"/>
              </a:ext>
            </a:extLst>
          </p:cNvPr>
          <p:cNvSpPr/>
          <p:nvPr userDrawn="1"/>
        </p:nvSpPr>
        <p:spPr>
          <a:xfrm rot="19437896">
            <a:off x="-857233" y="6604006"/>
            <a:ext cx="1015434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A538598F-4ECE-4AE8-8B4F-F99AEF364E8B}"/>
              </a:ext>
            </a:extLst>
          </p:cNvPr>
          <p:cNvSpPr/>
          <p:nvPr userDrawn="1"/>
        </p:nvSpPr>
        <p:spPr>
          <a:xfrm rot="19437896">
            <a:off x="4773279" y="438311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034275C5-196F-49DE-9AF5-76EB1B2D8275}"/>
              </a:ext>
            </a:extLst>
          </p:cNvPr>
          <p:cNvSpPr/>
          <p:nvPr userDrawn="1"/>
        </p:nvSpPr>
        <p:spPr>
          <a:xfrm rot="8100000">
            <a:off x="2818578" y="1990373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C3F37386-5866-4EED-9107-2A36F47353AE}"/>
              </a:ext>
            </a:extLst>
          </p:cNvPr>
          <p:cNvSpPr/>
          <p:nvPr userDrawn="1"/>
        </p:nvSpPr>
        <p:spPr>
          <a:xfrm rot="8100000">
            <a:off x="4228067" y="4747085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701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1C7802-0270-441B-9D57-6EB5601690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95311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66C92F7-2E27-469F-AEAC-8DBEC5FE772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295743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7FCFEA9-28B7-4A1C-8BC7-F3F635A8B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96174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9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6A93B-6921-4C70-8BB4-714FCAD39A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27782" y="2898848"/>
            <a:ext cx="1190833" cy="1952967"/>
          </a:xfrm>
          <a:custGeom>
            <a:avLst/>
            <a:gdLst>
              <a:gd name="connsiteX0" fmla="*/ 0 w 1190833"/>
              <a:gd name="connsiteY0" fmla="*/ 0 h 1952967"/>
              <a:gd name="connsiteX1" fmla="*/ 1190833 w 1190833"/>
              <a:gd name="connsiteY1" fmla="*/ 0 h 1952967"/>
              <a:gd name="connsiteX2" fmla="*/ 1190833 w 1190833"/>
              <a:gd name="connsiteY2" fmla="*/ 1952967 h 1952967"/>
              <a:gd name="connsiteX3" fmla="*/ 0 w 1190833"/>
              <a:gd name="connsiteY3" fmla="*/ 1952967 h 195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833" h="1952967">
                <a:moveTo>
                  <a:pt x="0" y="0"/>
                </a:moveTo>
                <a:lnTo>
                  <a:pt x="1190833" y="0"/>
                </a:lnTo>
                <a:lnTo>
                  <a:pt x="1190833" y="1952967"/>
                </a:lnTo>
                <a:lnTo>
                  <a:pt x="0" y="19529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4365104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968208" y="0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0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0" r:id="rId2"/>
    <p:sldLayoutId id="2147483736" r:id="rId3"/>
    <p:sldLayoutId id="2147483738" r:id="rId4"/>
    <p:sldLayoutId id="2147483737" r:id="rId5"/>
    <p:sldLayoutId id="2147483753" r:id="rId6"/>
    <p:sldLayoutId id="2147483739" r:id="rId7"/>
    <p:sldLayoutId id="2147483741" r:id="rId8"/>
    <p:sldLayoutId id="2147483745" r:id="rId9"/>
    <p:sldLayoutId id="2147483754" r:id="rId10"/>
    <p:sldLayoutId id="2147483749" r:id="rId11"/>
    <p:sldLayoutId id="2147483732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5" r:id="rId2"/>
    <p:sldLayoutId id="2147483757" r:id="rId3"/>
    <p:sldLayoutId id="214748378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D3F20-FB41-1E46-AB37-09A37645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E425C-17F1-DF45-8E4A-72AFF0CA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A175F-011C-DC4F-836F-2F2BF7C51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1CBC-97E4-0844-AD28-7A1BE422BCC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FE85-F5CE-C84C-B364-A63C71EA7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A5155-7A85-AF40-B49C-43B90518C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A63E-4443-E940-9B06-025FBB99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8.jf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8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8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fi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17.png"/><Relationship Id="rId4" Type="http://schemas.openxmlformats.org/officeDocument/2006/relationships/chart" Target="../charts/chart4.xml"/><Relationship Id="rId9" Type="http://schemas.openxmlformats.org/officeDocument/2006/relationships/image" Target="../media/image8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linkedin.com/in/shikhar-jamuar/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linkedin.com/in/anish-pahwa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varun-singh26/" TargetMode="External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3E032D-6A7D-AF4A-9B8C-D138B01B7EA2}"/>
              </a:ext>
            </a:extLst>
          </p:cNvPr>
          <p:cNvGrpSpPr/>
          <p:nvPr/>
        </p:nvGrpSpPr>
        <p:grpSpPr>
          <a:xfrm>
            <a:off x="-103276" y="2145320"/>
            <a:ext cx="8623722" cy="1842306"/>
            <a:chOff x="-89492" y="1700569"/>
            <a:chExt cx="8623722" cy="184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1CC4BE-685D-2545-B1D4-876A3185E6B7}"/>
                </a:ext>
              </a:extLst>
            </p:cNvPr>
            <p:cNvSpPr txBox="1"/>
            <p:nvPr/>
          </p:nvSpPr>
          <p:spPr>
            <a:xfrm>
              <a:off x="13784" y="1700569"/>
              <a:ext cx="75067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6000" dirty="0">
                  <a:solidFill>
                    <a:prstClr val="black"/>
                  </a:solidFill>
                  <a:latin typeface="Impact" panose="020B0806030902050204" pitchFamily="34" charset="0"/>
                  <a:ea typeface="ＭＳ Ｐゴシック" charset="0"/>
                </a:rPr>
                <a:t>A LEAP INTO THE FUTURE</a:t>
              </a:r>
              <a:endParaRPr lang="en-US" sz="6000" dirty="0">
                <a:solidFill>
                  <a:prstClr val="black"/>
                </a:solidFill>
                <a:latin typeface="Impact" panose="020B0806030902050204" pitchFamily="34" charset="0"/>
                <a:ea typeface="ＭＳ Ｐゴシック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BE425D-ED58-1446-9B5C-073363E2555D}"/>
                </a:ext>
              </a:extLst>
            </p:cNvPr>
            <p:cNvGrpSpPr/>
            <p:nvPr/>
          </p:nvGrpSpPr>
          <p:grpSpPr>
            <a:xfrm>
              <a:off x="-89492" y="2716232"/>
              <a:ext cx="8623722" cy="826643"/>
              <a:chOff x="-89492" y="3019523"/>
              <a:chExt cx="8623722" cy="826643"/>
            </a:xfrm>
          </p:grpSpPr>
          <p:sp>
            <p:nvSpPr>
              <p:cNvPr id="2" name="Rectangle: Top Corners Rounded 246">
                <a:extLst>
                  <a:ext uri="{FF2B5EF4-FFF2-40B4-BE49-F238E27FC236}">
                    <a16:creationId xmlns:a16="http://schemas.microsoft.com/office/drawing/2014/main" id="{3D21724D-CF9C-0F49-A3AB-F02DEE032490}"/>
                  </a:ext>
                </a:extLst>
              </p:cNvPr>
              <p:cNvSpPr/>
              <p:nvPr/>
            </p:nvSpPr>
            <p:spPr>
              <a:xfrm rot="16200000">
                <a:off x="3972443" y="-943683"/>
                <a:ext cx="598581" cy="8524993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8D223A-7FC2-A24C-B41E-C1F7783542AC}"/>
                  </a:ext>
                </a:extLst>
              </p:cNvPr>
              <p:cNvSpPr txBox="1"/>
              <p:nvPr/>
            </p:nvSpPr>
            <p:spPr>
              <a:xfrm>
                <a:off x="-89492" y="3107502"/>
                <a:ext cx="85249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endParaRPr lang="en-US" sz="2400" b="1" dirty="0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2573DE-07A4-46E3-9EB1-BBF5D7E4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076" y="5679976"/>
            <a:ext cx="1964924" cy="117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8A6B80-9086-4B5D-AC59-515E6362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9976"/>
            <a:ext cx="2487329" cy="10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274" y="234210"/>
            <a:ext cx="11235589" cy="724247"/>
          </a:xfrm>
        </p:spPr>
        <p:txBody>
          <a:bodyPr anchor="ctr">
            <a:no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Block Arc 7">
            <a:extLst>
              <a:ext uri="{FF2B5EF4-FFF2-40B4-BE49-F238E27FC236}">
                <a16:creationId xmlns:a16="http://schemas.microsoft.com/office/drawing/2014/main" id="{8604B045-6D8B-4EB4-BEE4-6C566FF4E527}"/>
              </a:ext>
            </a:extLst>
          </p:cNvPr>
          <p:cNvSpPr/>
          <p:nvPr/>
        </p:nvSpPr>
        <p:spPr>
          <a:xfrm flipV="1">
            <a:off x="1136944" y="2129144"/>
            <a:ext cx="7903879" cy="1969317"/>
          </a:xfrm>
          <a:custGeom>
            <a:avLst/>
            <a:gdLst/>
            <a:ahLst/>
            <a:cxnLst/>
            <a:rect l="l" t="t" r="r" b="b"/>
            <a:pathLst>
              <a:path w="7903879" h="2008900">
                <a:moveTo>
                  <a:pt x="1008112" y="0"/>
                </a:moveTo>
                <a:cubicBezTo>
                  <a:pt x="1562433" y="0"/>
                  <a:pt x="2012259" y="447393"/>
                  <a:pt x="2015854" y="1000788"/>
                </a:cubicBezTo>
                <a:lnTo>
                  <a:pt x="2017300" y="1000788"/>
                </a:lnTo>
                <a:cubicBezTo>
                  <a:pt x="2017300" y="1527632"/>
                  <a:pt x="2444392" y="1954724"/>
                  <a:pt x="2971236" y="1954724"/>
                </a:cubicBezTo>
                <a:cubicBezTo>
                  <a:pt x="3495636" y="1954724"/>
                  <a:pt x="3921207" y="1531586"/>
                  <a:pt x="3924802" y="1008112"/>
                </a:cubicBezTo>
                <a:lnTo>
                  <a:pt x="3924531" y="1008112"/>
                </a:lnTo>
                <a:cubicBezTo>
                  <a:pt x="3924531" y="451347"/>
                  <a:pt x="4375878" y="0"/>
                  <a:pt x="4932643" y="0"/>
                </a:cubicBezTo>
                <a:cubicBezTo>
                  <a:pt x="5486964" y="0"/>
                  <a:pt x="5936790" y="447393"/>
                  <a:pt x="5940385" y="1000788"/>
                </a:cubicBezTo>
                <a:lnTo>
                  <a:pt x="5941831" y="1000788"/>
                </a:lnTo>
                <a:cubicBezTo>
                  <a:pt x="5941831" y="1527632"/>
                  <a:pt x="6368923" y="1954724"/>
                  <a:pt x="6895767" y="1954724"/>
                </a:cubicBezTo>
                <a:cubicBezTo>
                  <a:pt x="7422611" y="1954724"/>
                  <a:pt x="7849703" y="1527632"/>
                  <a:pt x="7849703" y="1000788"/>
                </a:cubicBezTo>
                <a:lnTo>
                  <a:pt x="7903879" y="1000788"/>
                </a:lnTo>
                <a:cubicBezTo>
                  <a:pt x="7903879" y="1557553"/>
                  <a:pt x="7452532" y="2008900"/>
                  <a:pt x="6895767" y="2008900"/>
                </a:cubicBezTo>
                <a:cubicBezTo>
                  <a:pt x="6341446" y="2008900"/>
                  <a:pt x="5891620" y="1561507"/>
                  <a:pt x="5888025" y="1008112"/>
                </a:cubicBezTo>
                <a:lnTo>
                  <a:pt x="5886579" y="1008112"/>
                </a:lnTo>
                <a:cubicBezTo>
                  <a:pt x="5886579" y="481268"/>
                  <a:pt x="5459487" y="54176"/>
                  <a:pt x="4932643" y="54176"/>
                </a:cubicBezTo>
                <a:cubicBezTo>
                  <a:pt x="4408244" y="54176"/>
                  <a:pt x="3982672" y="477314"/>
                  <a:pt x="3979077" y="1000788"/>
                </a:cubicBezTo>
                <a:lnTo>
                  <a:pt x="3979348" y="1000788"/>
                </a:lnTo>
                <a:cubicBezTo>
                  <a:pt x="3979348" y="1557553"/>
                  <a:pt x="3528001" y="2008900"/>
                  <a:pt x="2971236" y="2008900"/>
                </a:cubicBezTo>
                <a:cubicBezTo>
                  <a:pt x="2416915" y="2008900"/>
                  <a:pt x="1967089" y="1561507"/>
                  <a:pt x="1963494" y="1008112"/>
                </a:cubicBezTo>
                <a:lnTo>
                  <a:pt x="1962048" y="1008112"/>
                </a:lnTo>
                <a:cubicBezTo>
                  <a:pt x="1962048" y="481268"/>
                  <a:pt x="1534956" y="54176"/>
                  <a:pt x="1008112" y="54176"/>
                </a:cubicBezTo>
                <a:cubicBezTo>
                  <a:pt x="481268" y="54176"/>
                  <a:pt x="54176" y="481268"/>
                  <a:pt x="54176" y="1008112"/>
                </a:cubicBezTo>
                <a:lnTo>
                  <a:pt x="0" y="1008112"/>
                </a:ln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27349D-DAD3-49F5-A898-B02E568A7036}"/>
              </a:ext>
            </a:extLst>
          </p:cNvPr>
          <p:cNvSpPr/>
          <p:nvPr/>
        </p:nvSpPr>
        <p:spPr>
          <a:xfrm>
            <a:off x="1688623" y="2694111"/>
            <a:ext cx="866378" cy="8493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6A043E-D640-4CA5-9163-E3FCB60F376B}"/>
              </a:ext>
            </a:extLst>
          </p:cNvPr>
          <p:cNvSpPr/>
          <p:nvPr/>
        </p:nvSpPr>
        <p:spPr>
          <a:xfrm>
            <a:off x="3654717" y="2694111"/>
            <a:ext cx="866378" cy="849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E41D47-7471-4AD8-876E-1B5D9478CC91}"/>
              </a:ext>
            </a:extLst>
          </p:cNvPr>
          <p:cNvSpPr/>
          <p:nvPr/>
        </p:nvSpPr>
        <p:spPr>
          <a:xfrm>
            <a:off x="5620811" y="2694111"/>
            <a:ext cx="866378" cy="849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DFD35C-355D-400A-8D67-9CBF7A7C5A02}"/>
              </a:ext>
            </a:extLst>
          </p:cNvPr>
          <p:cNvSpPr/>
          <p:nvPr/>
        </p:nvSpPr>
        <p:spPr>
          <a:xfrm>
            <a:off x="7586905" y="2694111"/>
            <a:ext cx="866378" cy="849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D48B-0CBD-4EBD-B8D4-126640DC7CCF}"/>
              </a:ext>
            </a:extLst>
          </p:cNvPr>
          <p:cNvSpPr txBox="1"/>
          <p:nvPr/>
        </p:nvSpPr>
        <p:spPr>
          <a:xfrm>
            <a:off x="1340129" y="4852560"/>
            <a:ext cx="1617335" cy="27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A612C-9A21-413F-AB10-BED6CB75A252}"/>
              </a:ext>
            </a:extLst>
          </p:cNvPr>
          <p:cNvSpPr txBox="1"/>
          <p:nvPr/>
        </p:nvSpPr>
        <p:spPr>
          <a:xfrm>
            <a:off x="3279238" y="5301459"/>
            <a:ext cx="1617335" cy="27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7B5-9339-40BA-8BB4-377F47BB48CB}"/>
              </a:ext>
            </a:extLst>
          </p:cNvPr>
          <p:cNvSpPr txBox="1"/>
          <p:nvPr/>
        </p:nvSpPr>
        <p:spPr>
          <a:xfrm>
            <a:off x="5309712" y="4566433"/>
            <a:ext cx="1617335" cy="63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Removing duplicate Patient Profile IDs to get unique 6K+ rows</a:t>
            </a:r>
          </a:p>
        </p:txBody>
      </p: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6917349C-3AD1-4CD8-8283-8236531EA490}"/>
              </a:ext>
            </a:extLst>
          </p:cNvPr>
          <p:cNvSpPr/>
          <p:nvPr/>
        </p:nvSpPr>
        <p:spPr>
          <a:xfrm>
            <a:off x="1138296" y="2129214"/>
            <a:ext cx="2016000" cy="1976277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2DB1BEE9-8154-400E-A00E-5CDC0DC74E01}"/>
              </a:ext>
            </a:extLst>
          </p:cNvPr>
          <p:cNvSpPr/>
          <p:nvPr/>
        </p:nvSpPr>
        <p:spPr>
          <a:xfrm rot="10800000">
            <a:off x="3096177" y="2129214"/>
            <a:ext cx="2016000" cy="1976277"/>
          </a:xfrm>
          <a:prstGeom prst="blockArc">
            <a:avLst>
              <a:gd name="adj1" fmla="val 10771000"/>
              <a:gd name="adj2" fmla="val 0"/>
              <a:gd name="adj3" fmla="val 26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82DD56FA-74F1-4734-A321-C5568529127D}"/>
              </a:ext>
            </a:extLst>
          </p:cNvPr>
          <p:cNvSpPr/>
          <p:nvPr/>
        </p:nvSpPr>
        <p:spPr>
          <a:xfrm>
            <a:off x="5068682" y="2129214"/>
            <a:ext cx="2016000" cy="1976277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4581A7-0D53-4187-9591-A629F8F9F725}"/>
              </a:ext>
            </a:extLst>
          </p:cNvPr>
          <p:cNvSpPr/>
          <p:nvPr/>
        </p:nvSpPr>
        <p:spPr>
          <a:xfrm rot="10800000">
            <a:off x="7033874" y="2129214"/>
            <a:ext cx="2016000" cy="1976277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B8BA1C-7283-4C3B-A13B-88CDA3C75843}"/>
              </a:ext>
            </a:extLst>
          </p:cNvPr>
          <p:cNvGrpSpPr/>
          <p:nvPr/>
        </p:nvGrpSpPr>
        <p:grpSpPr>
          <a:xfrm>
            <a:off x="7920552" y="3946747"/>
            <a:ext cx="288032" cy="282356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43F7DE-2B66-48CA-8BCA-64764AED910E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91FD99CE-1834-4A24-B9D5-971083F1CC04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D31522-63CF-44C5-9C0B-08A70E3AC086}"/>
              </a:ext>
            </a:extLst>
          </p:cNvPr>
          <p:cNvGrpSpPr/>
          <p:nvPr/>
        </p:nvGrpSpPr>
        <p:grpSpPr>
          <a:xfrm>
            <a:off x="1977796" y="1996749"/>
            <a:ext cx="288032" cy="282356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DBAB17-2111-45AC-95CC-5437F07487C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7D11DCF8-0058-40F9-BBB6-D4DC383AE0F8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9A8222-DD7A-4331-B6CB-61D0ECCB019F}"/>
              </a:ext>
            </a:extLst>
          </p:cNvPr>
          <p:cNvGrpSpPr/>
          <p:nvPr/>
        </p:nvGrpSpPr>
        <p:grpSpPr>
          <a:xfrm>
            <a:off x="3979162" y="3938974"/>
            <a:ext cx="288032" cy="282356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B183DCB-8464-4BA0-A319-9143DE6D7C7F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201A4961-41B3-470B-B139-03CD386099CD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96EAAF-A1B8-4E8F-A89B-3D7A9D775808}"/>
              </a:ext>
            </a:extLst>
          </p:cNvPr>
          <p:cNvGrpSpPr/>
          <p:nvPr/>
        </p:nvGrpSpPr>
        <p:grpSpPr>
          <a:xfrm>
            <a:off x="5919185" y="2006274"/>
            <a:ext cx="288032" cy="282356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0C290DD-E5A1-4053-90C4-119AD2A747BD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BCBDB0FD-4A65-4BBD-9124-96945B1926C9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1A1D5901-B748-405D-B751-BAC58398DD1E}"/>
              </a:ext>
            </a:extLst>
          </p:cNvPr>
          <p:cNvSpPr/>
          <p:nvPr/>
        </p:nvSpPr>
        <p:spPr>
          <a:xfrm>
            <a:off x="9541243" y="2694111"/>
            <a:ext cx="866378" cy="849307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D54DE8-A236-4A3F-8D25-BD3EC3EC68D6}"/>
              </a:ext>
            </a:extLst>
          </p:cNvPr>
          <p:cNvSpPr txBox="1"/>
          <p:nvPr/>
        </p:nvSpPr>
        <p:spPr>
          <a:xfrm>
            <a:off x="7265425" y="4565801"/>
            <a:ext cx="161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Removing rows with null values or imputing null values using decision tree </a:t>
            </a:r>
          </a:p>
        </p:txBody>
      </p: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C66BEE02-206A-4343-ADEB-BEDD2E76D0AF}"/>
              </a:ext>
            </a:extLst>
          </p:cNvPr>
          <p:cNvSpPr/>
          <p:nvPr/>
        </p:nvSpPr>
        <p:spPr>
          <a:xfrm>
            <a:off x="8990016" y="2146899"/>
            <a:ext cx="2016000" cy="1976277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733A1E-AA67-41E6-B34F-C6F24C3CC7A5}"/>
              </a:ext>
            </a:extLst>
          </p:cNvPr>
          <p:cNvGrpSpPr/>
          <p:nvPr/>
        </p:nvGrpSpPr>
        <p:grpSpPr>
          <a:xfrm>
            <a:off x="9830416" y="2052133"/>
            <a:ext cx="288032" cy="282356"/>
            <a:chOff x="10248214" y="1486219"/>
            <a:chExt cx="288032" cy="282356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2891E552-BA8D-4E8F-B40B-F65EECC8B8DC}"/>
                </a:ext>
              </a:extLst>
            </p:cNvPr>
            <p:cNvSpPr/>
            <p:nvPr/>
          </p:nvSpPr>
          <p:spPr>
            <a:xfrm>
              <a:off x="10248214" y="1486219"/>
              <a:ext cx="288032" cy="28235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901FE8F5-E607-4626-81AC-46E9F08402EF}"/>
                </a:ext>
              </a:extLst>
            </p:cNvPr>
            <p:cNvSpPr/>
            <p:nvPr/>
          </p:nvSpPr>
          <p:spPr>
            <a:xfrm rot="5400000">
              <a:off x="10354685" y="1573397"/>
              <a:ext cx="105872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7947FAC-4334-4B88-AEA9-0C5460F76057}"/>
              </a:ext>
            </a:extLst>
          </p:cNvPr>
          <p:cNvSpPr txBox="1"/>
          <p:nvPr/>
        </p:nvSpPr>
        <p:spPr>
          <a:xfrm>
            <a:off x="1081755" y="4564614"/>
            <a:ext cx="2125483" cy="4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Joining multiple patient tables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A87E6F-EB79-44AC-85DC-20ED42426F40}"/>
              </a:ext>
            </a:extLst>
          </p:cNvPr>
          <p:cNvSpPr txBox="1"/>
          <p:nvPr/>
        </p:nvSpPr>
        <p:spPr>
          <a:xfrm>
            <a:off x="3213088" y="4568253"/>
            <a:ext cx="1906402" cy="81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Parsing through all the CPT codes and keeping rows with relevant CPT codes</a:t>
            </a:r>
          </a:p>
        </p:txBody>
      </p:sp>
      <p:pic>
        <p:nvPicPr>
          <p:cNvPr id="55" name="Graphic 54" descr="Link">
            <a:extLst>
              <a:ext uri="{FF2B5EF4-FFF2-40B4-BE49-F238E27FC236}">
                <a16:creationId xmlns:a16="http://schemas.microsoft.com/office/drawing/2014/main" id="{10853633-AD88-4307-B6D7-19BBD4FD9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2825" y="2769743"/>
            <a:ext cx="676496" cy="676496"/>
          </a:xfrm>
          <a:prstGeom prst="rect">
            <a:avLst/>
          </a:prstGeom>
        </p:spPr>
      </p:pic>
      <p:pic>
        <p:nvPicPr>
          <p:cNvPr id="57" name="Graphic 56" descr="New Wheelchair">
            <a:extLst>
              <a:ext uri="{FF2B5EF4-FFF2-40B4-BE49-F238E27FC236}">
                <a16:creationId xmlns:a16="http://schemas.microsoft.com/office/drawing/2014/main" id="{5432F24B-592A-41D2-BB05-58057E89C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0964" y="2823497"/>
            <a:ext cx="623277" cy="623277"/>
          </a:xfrm>
          <a:prstGeom prst="rect">
            <a:avLst/>
          </a:prstGeom>
        </p:spPr>
      </p:pic>
      <p:pic>
        <p:nvPicPr>
          <p:cNvPr id="59" name="Graphic 58" descr="Close">
            <a:extLst>
              <a:ext uri="{FF2B5EF4-FFF2-40B4-BE49-F238E27FC236}">
                <a16:creationId xmlns:a16="http://schemas.microsoft.com/office/drawing/2014/main" id="{16054FF3-B189-4DF7-90A4-8B2E1ACFA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036" y="2803200"/>
            <a:ext cx="621928" cy="6219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AE887C7-1671-4188-9D05-F3B8FC3791D7}"/>
              </a:ext>
            </a:extLst>
          </p:cNvPr>
          <p:cNvSpPr txBox="1"/>
          <p:nvPr/>
        </p:nvSpPr>
        <p:spPr>
          <a:xfrm>
            <a:off x="9145053" y="4560065"/>
            <a:ext cx="1965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Dummy encoding for categorical variables</a:t>
            </a:r>
          </a:p>
        </p:txBody>
      </p:sp>
      <p:pic>
        <p:nvPicPr>
          <p:cNvPr id="68" name="Graphic 67" descr="Decision chart">
            <a:extLst>
              <a:ext uri="{FF2B5EF4-FFF2-40B4-BE49-F238E27FC236}">
                <a16:creationId xmlns:a16="http://schemas.microsoft.com/office/drawing/2014/main" id="{40C1BA0A-ECC8-4B54-96FC-D994777CA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4301" y="2834655"/>
            <a:ext cx="611584" cy="611584"/>
          </a:xfrm>
          <a:prstGeom prst="rect">
            <a:avLst/>
          </a:prstGeom>
        </p:spPr>
      </p:pic>
      <p:pic>
        <p:nvPicPr>
          <p:cNvPr id="73" name="Graphic 72" descr="Web design">
            <a:extLst>
              <a:ext uri="{FF2B5EF4-FFF2-40B4-BE49-F238E27FC236}">
                <a16:creationId xmlns:a16="http://schemas.microsoft.com/office/drawing/2014/main" id="{A8DC8213-D306-4741-9A59-9FE391E387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7195" y="2867800"/>
            <a:ext cx="534474" cy="5344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DDDD530-BB64-4C82-ACF7-B95F908E8D88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DCECAEF-BD40-43DB-B102-7C281BCCEC2C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47" name="Google Shape;97;p14">
                <a:extLst>
                  <a:ext uri="{FF2B5EF4-FFF2-40B4-BE49-F238E27FC236}">
                    <a16:creationId xmlns:a16="http://schemas.microsoft.com/office/drawing/2014/main" id="{453573CE-E4A9-4313-95B4-FD59124F6461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060BD3-8A5F-477E-B72B-50BEEA82504A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50" name="Picture 4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E810ABC0-81D8-421F-88E3-E6A423EE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46" name="Google Shape;99;p14" descr="KrannertPositioning.png">
              <a:extLst>
                <a:ext uri="{FF2B5EF4-FFF2-40B4-BE49-F238E27FC236}">
                  <a16:creationId xmlns:a16="http://schemas.microsoft.com/office/drawing/2014/main" id="{06D5A5B0-1A9D-40F0-938E-B2D8CCAAE7C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62B93CA-883A-4D75-ABFE-C84FE9B31D12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5988" y="247659"/>
            <a:ext cx="9342691" cy="724247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Important Derived Variables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D314D8A1-257A-4FE7-ACB7-A3D9AA1BEE60}"/>
              </a:ext>
            </a:extLst>
          </p:cNvPr>
          <p:cNvGrpSpPr/>
          <p:nvPr/>
        </p:nvGrpSpPr>
        <p:grpSpPr>
          <a:xfrm>
            <a:off x="946528" y="1795044"/>
            <a:ext cx="10308374" cy="4243818"/>
            <a:chOff x="946528" y="1545254"/>
            <a:chExt cx="10308374" cy="474339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EE2A40F-DCB8-4A31-9855-31C8EC7EBA1A}"/>
                </a:ext>
              </a:extLst>
            </p:cNvPr>
            <p:cNvSpPr/>
            <p:nvPr/>
          </p:nvSpPr>
          <p:spPr>
            <a:xfrm>
              <a:off x="946528" y="1545254"/>
              <a:ext cx="5091726" cy="2320927"/>
            </a:xfrm>
            <a:prstGeom prst="roundRect">
              <a:avLst>
                <a:gd name="adj" fmla="val 1258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32">
              <a:extLst>
                <a:ext uri="{FF2B5EF4-FFF2-40B4-BE49-F238E27FC236}">
                  <a16:creationId xmlns:a16="http://schemas.microsoft.com/office/drawing/2014/main" id="{F549FEBC-34BE-4460-B029-31A6271D0593}"/>
                </a:ext>
              </a:extLst>
            </p:cNvPr>
            <p:cNvSpPr/>
            <p:nvPr/>
          </p:nvSpPr>
          <p:spPr>
            <a:xfrm>
              <a:off x="6146916" y="1545254"/>
              <a:ext cx="5107986" cy="2320927"/>
            </a:xfrm>
            <a:prstGeom prst="roundRect">
              <a:avLst>
                <a:gd name="adj" fmla="val 12588"/>
              </a:avLst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44">
              <a:extLst>
                <a:ext uri="{FF2B5EF4-FFF2-40B4-BE49-F238E27FC236}">
                  <a16:creationId xmlns:a16="http://schemas.microsoft.com/office/drawing/2014/main" id="{958E184B-2CFD-4E38-A784-26BC96D2F454}"/>
                </a:ext>
              </a:extLst>
            </p:cNvPr>
            <p:cNvSpPr/>
            <p:nvPr/>
          </p:nvSpPr>
          <p:spPr>
            <a:xfrm>
              <a:off x="946528" y="3967723"/>
              <a:ext cx="5091726" cy="2320927"/>
            </a:xfrm>
            <a:prstGeom prst="roundRect">
              <a:avLst>
                <a:gd name="adj" fmla="val 12588"/>
              </a:avLst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0">
              <a:extLst>
                <a:ext uri="{FF2B5EF4-FFF2-40B4-BE49-F238E27FC236}">
                  <a16:creationId xmlns:a16="http://schemas.microsoft.com/office/drawing/2014/main" id="{5974FF9C-FA05-4CDF-97A3-3A0066AA3EBC}"/>
                </a:ext>
              </a:extLst>
            </p:cNvPr>
            <p:cNvSpPr/>
            <p:nvPr/>
          </p:nvSpPr>
          <p:spPr>
            <a:xfrm>
              <a:off x="6146916" y="3967723"/>
              <a:ext cx="5107986" cy="2320927"/>
            </a:xfrm>
            <a:prstGeom prst="roundRect">
              <a:avLst>
                <a:gd name="adj" fmla="val 1258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700"/>
                <a:t>U</a:t>
              </a:r>
              <a:endParaRPr lang="ko-KR" altLang="en-US" sz="2700" dirty="0"/>
            </a:p>
          </p:txBody>
        </p:sp>
      </p:grpSp>
      <p:sp>
        <p:nvSpPr>
          <p:cNvPr id="8" name="Block Arc 7">
            <a:extLst>
              <a:ext uri="{FF2B5EF4-FFF2-40B4-BE49-F238E27FC236}">
                <a16:creationId xmlns:a16="http://schemas.microsoft.com/office/drawing/2014/main" id="{017934C3-482B-43A1-9F4E-F70FFCE74F3C}"/>
              </a:ext>
            </a:extLst>
          </p:cNvPr>
          <p:cNvSpPr/>
          <p:nvPr/>
        </p:nvSpPr>
        <p:spPr>
          <a:xfrm rot="5400000">
            <a:off x="4234839" y="2070290"/>
            <a:ext cx="3709895" cy="3709895"/>
          </a:xfrm>
          <a:prstGeom prst="blockArc">
            <a:avLst>
              <a:gd name="adj1" fmla="val 16229915"/>
              <a:gd name="adj2" fmla="val 21506646"/>
              <a:gd name="adj3" fmla="val 154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FB12175F-7AD1-4287-AC43-FFEB55D056E0}"/>
              </a:ext>
            </a:extLst>
          </p:cNvPr>
          <p:cNvSpPr/>
          <p:nvPr/>
        </p:nvSpPr>
        <p:spPr>
          <a:xfrm>
            <a:off x="4261104" y="2034880"/>
            <a:ext cx="3709895" cy="3709895"/>
          </a:xfrm>
          <a:prstGeom prst="blockArc">
            <a:avLst>
              <a:gd name="adj1" fmla="val 16267252"/>
              <a:gd name="adj2" fmla="val 21557561"/>
              <a:gd name="adj3" fmla="val 152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F052608B-FB04-4FA6-99C9-FF5FFD58BA98}"/>
              </a:ext>
            </a:extLst>
          </p:cNvPr>
          <p:cNvSpPr/>
          <p:nvPr/>
        </p:nvSpPr>
        <p:spPr>
          <a:xfrm rot="10800000">
            <a:off x="4242901" y="2096834"/>
            <a:ext cx="3709895" cy="3709895"/>
          </a:xfrm>
          <a:prstGeom prst="blockArc">
            <a:avLst>
              <a:gd name="adj1" fmla="val 16302188"/>
              <a:gd name="adj2" fmla="val 21556929"/>
              <a:gd name="adj3" fmla="val 157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71C3BF7F-E55B-47E1-ADD4-A94E5816A838}"/>
              </a:ext>
            </a:extLst>
          </p:cNvPr>
          <p:cNvSpPr/>
          <p:nvPr/>
        </p:nvSpPr>
        <p:spPr>
          <a:xfrm rot="16200000">
            <a:off x="4239239" y="2060851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7270B-22A1-479F-B1C9-DD15F360EC27}"/>
              </a:ext>
            </a:extLst>
          </p:cNvPr>
          <p:cNvGrpSpPr/>
          <p:nvPr/>
        </p:nvGrpSpPr>
        <p:grpSpPr>
          <a:xfrm>
            <a:off x="4491711" y="2309860"/>
            <a:ext cx="3238026" cy="3200946"/>
            <a:chOff x="2958282" y="2168932"/>
            <a:chExt cx="3238026" cy="32009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A2509E-DEE1-479F-A9C7-4E93271D0E1B}"/>
                </a:ext>
              </a:extLst>
            </p:cNvPr>
            <p:cNvSpPr txBox="1"/>
            <p:nvPr/>
          </p:nvSpPr>
          <p:spPr>
            <a:xfrm rot="2979303">
              <a:off x="3821466" y="24013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BMI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6A7EF-AF31-4ADC-9B4E-9F6C63D58631}"/>
                </a:ext>
              </a:extLst>
            </p:cNvPr>
            <p:cNvSpPr txBox="1"/>
            <p:nvPr/>
          </p:nvSpPr>
          <p:spPr>
            <a:xfrm rot="18900000">
              <a:off x="2958282" y="2437888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AGE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3F4EF-2C52-41AA-B023-CDFC4E842B2F}"/>
                </a:ext>
              </a:extLst>
            </p:cNvPr>
            <p:cNvSpPr txBox="1"/>
            <p:nvPr/>
          </p:nvSpPr>
          <p:spPr>
            <a:xfrm rot="13500000">
              <a:off x="2958282" y="3301984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cs typeface="Arial" pitchFamily="34" charset="0"/>
                </a:rPr>
                <a:t>POST OP VISITS</a:t>
              </a:r>
              <a:endParaRPr lang="ko-KR" altLang="en-US" sz="2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48D6C-AD09-4FF5-9F5A-206E355972AA}"/>
                </a:ext>
              </a:extLst>
            </p:cNvPr>
            <p:cNvSpPr txBox="1"/>
            <p:nvPr/>
          </p:nvSpPr>
          <p:spPr>
            <a:xfrm rot="8100000">
              <a:off x="3895947" y="3293924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900" b="1" dirty="0">
                  <a:solidFill>
                    <a:schemeClr val="bg1"/>
                  </a:solidFill>
                  <a:cs typeface="Arial" pitchFamily="34" charset="0"/>
                </a:rPr>
                <a:t>OUTCOME</a:t>
              </a:r>
              <a:endParaRPr lang="ko-KR" altLang="en-US" sz="1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타원 4">
            <a:extLst>
              <a:ext uri="{FF2B5EF4-FFF2-40B4-BE49-F238E27FC236}">
                <a16:creationId xmlns:a16="http://schemas.microsoft.com/office/drawing/2014/main" id="{2C9821E8-7639-4245-BDCD-352AEBE2B55F}"/>
              </a:ext>
            </a:extLst>
          </p:cNvPr>
          <p:cNvSpPr/>
          <p:nvPr/>
        </p:nvSpPr>
        <p:spPr>
          <a:xfrm>
            <a:off x="4812546" y="2617126"/>
            <a:ext cx="2596900" cy="259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" name="Group 51">
            <a:extLst>
              <a:ext uri="{FF2B5EF4-FFF2-40B4-BE49-F238E27FC236}">
                <a16:creationId xmlns:a16="http://schemas.microsoft.com/office/drawing/2014/main" id="{E4F42BAA-8E80-422C-A9C9-6B6180E84AFC}"/>
              </a:ext>
            </a:extLst>
          </p:cNvPr>
          <p:cNvGrpSpPr/>
          <p:nvPr/>
        </p:nvGrpSpPr>
        <p:grpSpPr>
          <a:xfrm>
            <a:off x="1386250" y="2141771"/>
            <a:ext cx="2936721" cy="1046440"/>
            <a:chOff x="270023" y="1638319"/>
            <a:chExt cx="2605241" cy="10569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E80350-692D-4EA5-8FB3-2A7F6A7029E9}"/>
                </a:ext>
              </a:extLst>
            </p:cNvPr>
            <p:cNvSpPr txBox="1"/>
            <p:nvPr/>
          </p:nvSpPr>
          <p:spPr>
            <a:xfrm>
              <a:off x="270023" y="2042430"/>
              <a:ext cx="2605241" cy="652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 of surgery and date of birth (their difference)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2414D1-11A5-4EBB-9DE8-D19737C9F6C2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40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Derived from: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51">
            <a:extLst>
              <a:ext uri="{FF2B5EF4-FFF2-40B4-BE49-F238E27FC236}">
                <a16:creationId xmlns:a16="http://schemas.microsoft.com/office/drawing/2014/main" id="{4934A0E2-4CA8-465E-86A8-AEE2EB01EC28}"/>
              </a:ext>
            </a:extLst>
          </p:cNvPr>
          <p:cNvGrpSpPr/>
          <p:nvPr/>
        </p:nvGrpSpPr>
        <p:grpSpPr>
          <a:xfrm>
            <a:off x="8148965" y="2141770"/>
            <a:ext cx="2936721" cy="769441"/>
            <a:chOff x="270023" y="1638319"/>
            <a:chExt cx="2605241" cy="77713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BBB97B-9D67-4FE8-AE84-BF70A98DB369}"/>
                </a:ext>
              </a:extLst>
            </p:cNvPr>
            <p:cNvSpPr txBox="1"/>
            <p:nvPr/>
          </p:nvSpPr>
          <p:spPr>
            <a:xfrm>
              <a:off x="270023" y="2042430"/>
              <a:ext cx="2605241" cy="37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Height and weight data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6B0E8C-7AB1-41E1-9041-A9B523FC8B3C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40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Derived from: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1037D48-AA67-46BF-B0C8-EF0721ED2FD8}"/>
              </a:ext>
            </a:extLst>
          </p:cNvPr>
          <p:cNvSpPr txBox="1"/>
          <p:nvPr/>
        </p:nvSpPr>
        <p:spPr>
          <a:xfrm>
            <a:off x="8169971" y="4298426"/>
            <a:ext cx="29367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Derived from: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 visits, direct complications using ICD Codes, revision surgery</a:t>
            </a:r>
          </a:p>
        </p:txBody>
      </p:sp>
      <p:grpSp>
        <p:nvGrpSpPr>
          <p:cNvPr id="62" name="Group 51">
            <a:extLst>
              <a:ext uri="{FF2B5EF4-FFF2-40B4-BE49-F238E27FC236}">
                <a16:creationId xmlns:a16="http://schemas.microsoft.com/office/drawing/2014/main" id="{C78FAA95-8623-4340-AF09-8594B0CB5489}"/>
              </a:ext>
            </a:extLst>
          </p:cNvPr>
          <p:cNvGrpSpPr/>
          <p:nvPr/>
        </p:nvGrpSpPr>
        <p:grpSpPr>
          <a:xfrm>
            <a:off x="1386249" y="4283120"/>
            <a:ext cx="2936721" cy="1046440"/>
            <a:chOff x="270023" y="1638319"/>
            <a:chExt cx="2605241" cy="105690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6A73DE-B506-4A16-856B-5FFA0118EF0F}"/>
                </a:ext>
              </a:extLst>
            </p:cNvPr>
            <p:cNvSpPr txBox="1"/>
            <p:nvPr/>
          </p:nvSpPr>
          <p:spPr>
            <a:xfrm>
              <a:off x="270023" y="2042430"/>
              <a:ext cx="2605241" cy="65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Visits table using CPT codes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994280-B211-42E4-98B7-2151ECA42CE3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40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Derived from: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65" name="Graphic 64" descr="Mathematics">
            <a:extLst>
              <a:ext uri="{FF2B5EF4-FFF2-40B4-BE49-F238E27FC236}">
                <a16:creationId xmlns:a16="http://schemas.microsoft.com/office/drawing/2014/main" id="{B3F00032-D0D6-4F6B-9992-4710218CC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4850" y="3051226"/>
            <a:ext cx="1683271" cy="16832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6C46B7B-3771-45FB-B0F4-3AC4B59E9109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0A54CC-C630-497C-A1A6-F7C06D4EB8DA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33" name="Google Shape;97;p14">
                <a:extLst>
                  <a:ext uri="{FF2B5EF4-FFF2-40B4-BE49-F238E27FC236}">
                    <a16:creationId xmlns:a16="http://schemas.microsoft.com/office/drawing/2014/main" id="{CDC73DCC-533C-4B3F-8026-86A7010E8881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E13961-2BC7-423F-AA62-A074D042BA1B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35" name="Picture 3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E67D73B-4805-443F-94B5-59A6B7A8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32" name="Google Shape;99;p14" descr="KrannertPositioning.png">
              <a:extLst>
                <a:ext uri="{FF2B5EF4-FFF2-40B4-BE49-F238E27FC236}">
                  <a16:creationId xmlns:a16="http://schemas.microsoft.com/office/drawing/2014/main" id="{AB583451-4B65-4A9E-9C14-DEB3C0CD06A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4F26FA3-0136-4DB9-B7D4-AA1F91A8C319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6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ASSUMPTIONS</a:t>
            </a:r>
            <a:endParaRPr lang="ko-KR" alt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10A20BB5-7D55-A545-A069-C33F8441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594" y="2042289"/>
            <a:ext cx="1071282" cy="10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81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9C0392-22C3-4638-80D1-1C698C2BE167}"/>
              </a:ext>
            </a:extLst>
          </p:cNvPr>
          <p:cNvGrpSpPr/>
          <p:nvPr/>
        </p:nvGrpSpPr>
        <p:grpSpPr>
          <a:xfrm>
            <a:off x="393717" y="140356"/>
            <a:ext cx="11404565" cy="5657818"/>
            <a:chOff x="470518" y="807868"/>
            <a:chExt cx="11404565" cy="56578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19C84D-5A82-4266-9CB6-38D01C36A376}"/>
                </a:ext>
              </a:extLst>
            </p:cNvPr>
            <p:cNvGrpSpPr/>
            <p:nvPr/>
          </p:nvGrpSpPr>
          <p:grpSpPr>
            <a:xfrm>
              <a:off x="470518" y="807868"/>
              <a:ext cx="11404565" cy="5657818"/>
              <a:chOff x="470518" y="807868"/>
              <a:chExt cx="11404565" cy="565781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24641C-7166-4223-9FE1-8E799222FB00}"/>
                  </a:ext>
                </a:extLst>
              </p:cNvPr>
              <p:cNvSpPr/>
              <p:nvPr/>
            </p:nvSpPr>
            <p:spPr>
              <a:xfrm>
                <a:off x="470518" y="1728321"/>
                <a:ext cx="5360068" cy="512382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A81DC10-4340-475C-867F-EB683A1539FB}"/>
                  </a:ext>
                </a:extLst>
              </p:cNvPr>
              <p:cNvSpPr/>
              <p:nvPr/>
            </p:nvSpPr>
            <p:spPr>
              <a:xfrm>
                <a:off x="972929" y="807868"/>
                <a:ext cx="4355247" cy="920453"/>
              </a:xfrm>
              <a:custGeom>
                <a:avLst/>
                <a:gdLst>
                  <a:gd name="connsiteX0" fmla="*/ 0 w 4355247"/>
                  <a:gd name="connsiteY0" fmla="*/ 0 h 920453"/>
                  <a:gd name="connsiteX1" fmla="*/ 4355247 w 4355247"/>
                  <a:gd name="connsiteY1" fmla="*/ 0 h 920453"/>
                  <a:gd name="connsiteX2" fmla="*/ 4355247 w 4355247"/>
                  <a:gd name="connsiteY2" fmla="*/ 920453 h 920453"/>
                  <a:gd name="connsiteX3" fmla="*/ 0 w 4355247"/>
                  <a:gd name="connsiteY3" fmla="*/ 920453 h 920453"/>
                  <a:gd name="connsiteX4" fmla="*/ 0 w 4355247"/>
                  <a:gd name="connsiteY4" fmla="*/ 0 h 920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5247" h="920453">
                    <a:moveTo>
                      <a:pt x="0" y="0"/>
                    </a:moveTo>
                    <a:lnTo>
                      <a:pt x="4355247" y="0"/>
                    </a:lnTo>
                    <a:lnTo>
                      <a:pt x="4355247" y="920453"/>
                    </a:lnTo>
                    <a:lnTo>
                      <a:pt x="0" y="9204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0490" tIns="73660" rIns="110490" bIns="73660" numCol="1" spcCol="1270" anchor="ctr" anchorCtr="0">
                <a:noAutofit/>
              </a:bodyPr>
              <a:lstStyle/>
              <a:p>
                <a:pPr marL="0" lvl="0" indent="0" algn="l" defTabSz="25781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800" kern="1200" dirty="0"/>
                  <a:t>Assumption</a:t>
                </a: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15B8A24-D39A-45F1-B8F9-E77DE806DFE7}"/>
                  </a:ext>
                </a:extLst>
              </p:cNvPr>
              <p:cNvSpPr/>
              <p:nvPr/>
            </p:nvSpPr>
            <p:spPr>
              <a:xfrm>
                <a:off x="803406" y="2453626"/>
                <a:ext cx="4878303" cy="745790"/>
              </a:xfrm>
              <a:custGeom>
                <a:avLst/>
                <a:gdLst>
                  <a:gd name="connsiteX0" fmla="*/ 0 w 4404261"/>
                  <a:gd name="connsiteY0" fmla="*/ 0 h 745790"/>
                  <a:gd name="connsiteX1" fmla="*/ 4404261 w 4404261"/>
                  <a:gd name="connsiteY1" fmla="*/ 0 h 745790"/>
                  <a:gd name="connsiteX2" fmla="*/ 4404261 w 4404261"/>
                  <a:gd name="connsiteY2" fmla="*/ 745790 h 745790"/>
                  <a:gd name="connsiteX3" fmla="*/ 0 w 4404261"/>
                  <a:gd name="connsiteY3" fmla="*/ 745790 h 745790"/>
                  <a:gd name="connsiteX4" fmla="*/ 0 w 4404261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261" h="745790">
                    <a:moveTo>
                      <a:pt x="0" y="0"/>
                    </a:moveTo>
                    <a:lnTo>
                      <a:pt x="4404261" y="0"/>
                    </a:lnTo>
                    <a:lnTo>
                      <a:pt x="4404261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Removed cases where 1st surgery was revision surgery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5EA5A9-8AEF-4777-BD5D-60F72A7793AB}"/>
                  </a:ext>
                </a:extLst>
              </p:cNvPr>
              <p:cNvSpPr/>
              <p:nvPr/>
            </p:nvSpPr>
            <p:spPr>
              <a:xfrm>
                <a:off x="770223" y="3322539"/>
                <a:ext cx="5191183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Any revision surgery corresponds to the previous primary surgery if modifier is not given</a:t>
                </a: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51E26F-D015-43EF-AEC3-FBAB116FCF0F}"/>
                  </a:ext>
                </a:extLst>
              </p:cNvPr>
              <p:cNvSpPr/>
              <p:nvPr/>
            </p:nvSpPr>
            <p:spPr>
              <a:xfrm>
                <a:off x="790470" y="4465834"/>
                <a:ext cx="5040116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If there are multiple surgeries for a person, all visits but the last one would be counted as post-op visits for the previous surgery</a:t>
                </a: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81C333-608A-4AFF-8BEA-48D277CAFEA9}"/>
                  </a:ext>
                </a:extLst>
              </p:cNvPr>
              <p:cNvSpPr/>
              <p:nvPr/>
            </p:nvSpPr>
            <p:spPr>
              <a:xfrm>
                <a:off x="803406" y="5459099"/>
                <a:ext cx="4050379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A surgery is a failure if number of post-op visits exceeds six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5B20747-0967-4CC0-A929-C0BDF311B8C6}"/>
                  </a:ext>
                </a:extLst>
              </p:cNvPr>
              <p:cNvSpPr/>
              <p:nvPr/>
            </p:nvSpPr>
            <p:spPr>
              <a:xfrm>
                <a:off x="1957146" y="5436790"/>
                <a:ext cx="4050379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l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kern="120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9EA27B-AD65-43FE-A80E-6D7E0169BE1D}"/>
                  </a:ext>
                </a:extLst>
              </p:cNvPr>
              <p:cNvSpPr/>
              <p:nvPr/>
            </p:nvSpPr>
            <p:spPr>
              <a:xfrm>
                <a:off x="7519836" y="807868"/>
                <a:ext cx="4355247" cy="920453"/>
              </a:xfrm>
              <a:custGeom>
                <a:avLst/>
                <a:gdLst>
                  <a:gd name="connsiteX0" fmla="*/ 0 w 4355247"/>
                  <a:gd name="connsiteY0" fmla="*/ 0 h 920453"/>
                  <a:gd name="connsiteX1" fmla="*/ 4355247 w 4355247"/>
                  <a:gd name="connsiteY1" fmla="*/ 0 h 920453"/>
                  <a:gd name="connsiteX2" fmla="*/ 4355247 w 4355247"/>
                  <a:gd name="connsiteY2" fmla="*/ 920453 h 920453"/>
                  <a:gd name="connsiteX3" fmla="*/ 0 w 4355247"/>
                  <a:gd name="connsiteY3" fmla="*/ 920453 h 920453"/>
                  <a:gd name="connsiteX4" fmla="*/ 0 w 4355247"/>
                  <a:gd name="connsiteY4" fmla="*/ 0 h 920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5247" h="920453">
                    <a:moveTo>
                      <a:pt x="0" y="0"/>
                    </a:moveTo>
                    <a:lnTo>
                      <a:pt x="4355247" y="0"/>
                    </a:lnTo>
                    <a:lnTo>
                      <a:pt x="4355247" y="920453"/>
                    </a:lnTo>
                    <a:lnTo>
                      <a:pt x="0" y="9204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0490" tIns="73660" rIns="110490" bIns="73660" numCol="1" spcCol="1270" anchor="ctr" anchorCtr="0">
                <a:noAutofit/>
              </a:bodyPr>
              <a:lstStyle/>
              <a:p>
                <a:pPr marL="0" lvl="0" indent="0" algn="l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800" kern="1200" dirty="0"/>
                  <a:t>Rational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F6BD7F7-5BFD-4898-BF77-0A065B6EB052}"/>
                  </a:ext>
                </a:extLst>
              </p:cNvPr>
              <p:cNvSpPr/>
              <p:nvPr/>
            </p:nvSpPr>
            <p:spPr>
              <a:xfrm>
                <a:off x="6880993" y="2411013"/>
                <a:ext cx="4878303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Cases where first surgery was not performed at </a:t>
                </a:r>
                <a:r>
                  <a:rPr lang="en-US" sz="2000" kern="1200" dirty="0" err="1"/>
                  <a:t>Bonutti</a:t>
                </a:r>
                <a:r>
                  <a:rPr lang="en-US" sz="2000" kern="1200" dirty="0"/>
                  <a:t> Clinic</a:t>
                </a: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8592DFF-611A-48AE-8488-2695DBC3281E}"/>
                  </a:ext>
                </a:extLst>
              </p:cNvPr>
              <p:cNvSpPr/>
              <p:nvPr/>
            </p:nvSpPr>
            <p:spPr>
              <a:xfrm>
                <a:off x="6880993" y="3295165"/>
                <a:ext cx="4878303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Next primary surgery can not be performed until all revision surgeries are completed for previous surgery </a:t>
                </a: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AD0E67C-0608-45C7-837B-B739EACE98B1}"/>
                  </a:ext>
                </a:extLst>
              </p:cNvPr>
              <p:cNvSpPr/>
              <p:nvPr/>
            </p:nvSpPr>
            <p:spPr>
              <a:xfrm>
                <a:off x="6880993" y="4228304"/>
                <a:ext cx="4840490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Only the last visit before any surgery would be counted as pre-op visit</a:t>
                </a: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018DE0-B4B2-4339-93FF-71A1AA6D578D}"/>
                  </a:ext>
                </a:extLst>
              </p:cNvPr>
              <p:cNvSpPr/>
              <p:nvPr/>
            </p:nvSpPr>
            <p:spPr>
              <a:xfrm>
                <a:off x="6880993" y="5719896"/>
                <a:ext cx="4878304" cy="745790"/>
              </a:xfrm>
              <a:custGeom>
                <a:avLst/>
                <a:gdLst>
                  <a:gd name="connsiteX0" fmla="*/ 0 w 4050379"/>
                  <a:gd name="connsiteY0" fmla="*/ 0 h 745790"/>
                  <a:gd name="connsiteX1" fmla="*/ 4050379 w 4050379"/>
                  <a:gd name="connsiteY1" fmla="*/ 0 h 745790"/>
                  <a:gd name="connsiteX2" fmla="*/ 4050379 w 4050379"/>
                  <a:gd name="connsiteY2" fmla="*/ 745790 h 745790"/>
                  <a:gd name="connsiteX3" fmla="*/ 0 w 4050379"/>
                  <a:gd name="connsiteY3" fmla="*/ 745790 h 745790"/>
                  <a:gd name="connsiteX4" fmla="*/ 0 w 4050379"/>
                  <a:gd name="connsiteY4" fmla="*/ 0 h 74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0379" h="745790">
                    <a:moveTo>
                      <a:pt x="0" y="0"/>
                    </a:moveTo>
                    <a:lnTo>
                      <a:pt x="4050379" y="0"/>
                    </a:lnTo>
                    <a:lnTo>
                      <a:pt x="4050379" y="745790"/>
                    </a:lnTo>
                    <a:lnTo>
                      <a:pt x="0" y="7457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2240" tIns="142240" rIns="142240" bIns="142240" numCol="1" spcCol="1270" anchor="ctr" anchorCtr="0">
                <a:noAutofit/>
              </a:bodyPr>
              <a:lstStyle/>
              <a:p>
                <a:pPr marL="0" lvl="0" indent="0" algn="just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We considered three or more post-op visits as a marker for failure. We found that more than 40% of the surgeries were marked as failures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819C5D-2799-4FAC-9F4A-FFB45E758FA6}"/>
                </a:ext>
              </a:extLst>
            </p:cNvPr>
            <p:cNvSpPr/>
            <p:nvPr/>
          </p:nvSpPr>
          <p:spPr>
            <a:xfrm>
              <a:off x="6361414" y="1728321"/>
              <a:ext cx="5360068" cy="512382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71D9943F-3ACA-4066-972E-09BCC7E136D7}"/>
              </a:ext>
            </a:extLst>
          </p:cNvPr>
          <p:cNvSpPr/>
          <p:nvPr/>
        </p:nvSpPr>
        <p:spPr>
          <a:xfrm>
            <a:off x="6427122" y="1885146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44406CAA-4363-47A1-936C-74596A33178B}"/>
              </a:ext>
            </a:extLst>
          </p:cNvPr>
          <p:cNvSpPr/>
          <p:nvPr/>
        </p:nvSpPr>
        <p:spPr>
          <a:xfrm>
            <a:off x="340785" y="1879269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520327D4-C76C-44A0-ABA2-71AE2A5ED7B3}"/>
              </a:ext>
            </a:extLst>
          </p:cNvPr>
          <p:cNvSpPr/>
          <p:nvPr/>
        </p:nvSpPr>
        <p:spPr>
          <a:xfrm>
            <a:off x="6427122" y="2655027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ED8F994C-3795-46E9-A066-35FF5590EA40}"/>
              </a:ext>
            </a:extLst>
          </p:cNvPr>
          <p:cNvSpPr/>
          <p:nvPr/>
        </p:nvSpPr>
        <p:spPr>
          <a:xfrm>
            <a:off x="332035" y="2630920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D0761E9-3532-470C-B840-7EC6FD4E45D0}"/>
              </a:ext>
            </a:extLst>
          </p:cNvPr>
          <p:cNvSpPr/>
          <p:nvPr/>
        </p:nvSpPr>
        <p:spPr>
          <a:xfrm>
            <a:off x="6424074" y="3696167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9327E2FA-AB35-4E42-9AD8-EB4E6882511B}"/>
              </a:ext>
            </a:extLst>
          </p:cNvPr>
          <p:cNvSpPr/>
          <p:nvPr/>
        </p:nvSpPr>
        <p:spPr>
          <a:xfrm>
            <a:off x="310699" y="3696166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DCD19435-312A-4720-AA1D-F6D6E7ADBA38}"/>
              </a:ext>
            </a:extLst>
          </p:cNvPr>
          <p:cNvSpPr/>
          <p:nvPr/>
        </p:nvSpPr>
        <p:spPr>
          <a:xfrm>
            <a:off x="386825" y="4928649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55388339-48DE-44AF-BBA8-23A8CDCD694B}"/>
              </a:ext>
            </a:extLst>
          </p:cNvPr>
          <p:cNvSpPr/>
          <p:nvPr/>
        </p:nvSpPr>
        <p:spPr>
          <a:xfrm>
            <a:off x="6424074" y="4928650"/>
            <a:ext cx="319944" cy="301295"/>
          </a:xfrm>
          <a:prstGeom prst="don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2F09C4-ED17-49CB-AC61-96C9B7904112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14A977-E969-426A-90D0-4B1CA99DC5AE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40" name="Google Shape;97;p14">
                <a:extLst>
                  <a:ext uri="{FF2B5EF4-FFF2-40B4-BE49-F238E27FC236}">
                    <a16:creationId xmlns:a16="http://schemas.microsoft.com/office/drawing/2014/main" id="{1DC56C44-19BF-4B5A-88C8-650196634A9A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F92AF2-0736-4206-B2AD-E2E3EC1D2E35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42" name="Picture 4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6B159F7-9E0A-4C10-A5F3-F5483CEEE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39" name="Google Shape;99;p14" descr="KrannertPositioning.png">
              <a:extLst>
                <a:ext uri="{FF2B5EF4-FFF2-40B4-BE49-F238E27FC236}">
                  <a16:creationId xmlns:a16="http://schemas.microsoft.com/office/drawing/2014/main" id="{9D5D8F31-C014-492E-AA14-40E1D98658B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3485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EXPLOTARY DATA  ANALYSIS</a:t>
            </a:r>
            <a:endParaRPr lang="ko-KR" altLang="en-US" dirty="0"/>
          </a:p>
        </p:txBody>
      </p:sp>
      <p:pic>
        <p:nvPicPr>
          <p:cNvPr id="14" name="Graphic 13" descr="Presentation with pie chart">
            <a:extLst>
              <a:ext uri="{FF2B5EF4-FFF2-40B4-BE49-F238E27FC236}">
                <a16:creationId xmlns:a16="http://schemas.microsoft.com/office/drawing/2014/main" id="{8D0B947A-F7AD-A74D-8AF3-F416C5BCF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570" y="2029814"/>
            <a:ext cx="1178859" cy="11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8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5902D-BADE-134A-91E0-6D80B5CD0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605885"/>
            <a:ext cx="11573197" cy="724247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Patients with high Blood Pressure are twice as likely to have surgery failure compared to others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D4F2321-BC6C-7C4A-8D61-D896AD955C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7101462"/>
              </p:ext>
            </p:extLst>
          </p:nvPr>
        </p:nvGraphicFramePr>
        <p:xfrm>
          <a:off x="6247497" y="1847087"/>
          <a:ext cx="5201563" cy="3947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2FDFB6-FC21-BC48-B130-BC732EC11B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034270"/>
              </p:ext>
            </p:extLst>
          </p:nvPr>
        </p:nvGraphicFramePr>
        <p:xfrm>
          <a:off x="323529" y="1847087"/>
          <a:ext cx="5203405" cy="3947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7C3C86-2EA2-F440-BECC-092F2D504AB0}"/>
              </a:ext>
            </a:extLst>
          </p:cNvPr>
          <p:cNvCxnSpPr>
            <a:cxnSpLocks/>
          </p:cNvCxnSpPr>
          <p:nvPr/>
        </p:nvCxnSpPr>
        <p:spPr>
          <a:xfrm>
            <a:off x="5944504" y="2508512"/>
            <a:ext cx="0" cy="3019356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22D4DA5-F778-40BB-99C8-40471FEE08A2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3429CA-11BF-4379-9664-069298DF7755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12" name="Google Shape;97;p14">
                <a:extLst>
                  <a:ext uri="{FF2B5EF4-FFF2-40B4-BE49-F238E27FC236}">
                    <a16:creationId xmlns:a16="http://schemas.microsoft.com/office/drawing/2014/main" id="{581A80E9-2027-4FE8-9289-1446B9029D0C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E2F3C-E0D1-440C-BAEB-5E1197C8DC1B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14" name="Picture 1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669B9D-A059-48AE-A1DA-FC0E4157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11" name="Google Shape;99;p14" descr="KrannertPositioning.png">
              <a:extLst>
                <a:ext uri="{FF2B5EF4-FFF2-40B4-BE49-F238E27FC236}">
                  <a16:creationId xmlns:a16="http://schemas.microsoft.com/office/drawing/2014/main" id="{D229BC9B-CBCE-43E7-B7D8-32F4DAECDEB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954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FEB4C-D1A6-4A7D-AC69-F526CAA53213}"/>
              </a:ext>
            </a:extLst>
          </p:cNvPr>
          <p:cNvGrpSpPr/>
          <p:nvPr/>
        </p:nvGrpSpPr>
        <p:grpSpPr>
          <a:xfrm>
            <a:off x="277693" y="736468"/>
            <a:ext cx="4572154" cy="4619703"/>
            <a:chOff x="358718" y="-15886"/>
            <a:chExt cx="4572154" cy="4619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DF7268-94AC-0442-AFE3-EAF405E7BD91}"/>
                </a:ext>
              </a:extLst>
            </p:cNvPr>
            <p:cNvSpPr/>
            <p:nvPr/>
          </p:nvSpPr>
          <p:spPr>
            <a:xfrm>
              <a:off x="447787" y="1637978"/>
              <a:ext cx="3023627" cy="296583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B0642C-B12A-7A4A-A43E-42CF5C2719A3}"/>
                </a:ext>
              </a:extLst>
            </p:cNvPr>
            <p:cNvSpPr/>
            <p:nvPr/>
          </p:nvSpPr>
          <p:spPr>
            <a:xfrm>
              <a:off x="2561955" y="1660745"/>
              <a:ext cx="909459" cy="8795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20%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2A7F5F-0D2F-094F-8B0E-F834BFD3A294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>
              <a:off x="3471414" y="2100537"/>
              <a:ext cx="5127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4784E2-7339-DD4D-86F6-1F2AB9D0C299}"/>
                </a:ext>
              </a:extLst>
            </p:cNvPr>
            <p:cNvSpPr txBox="1"/>
            <p:nvPr/>
          </p:nvSpPr>
          <p:spPr>
            <a:xfrm>
              <a:off x="4091151" y="1910284"/>
              <a:ext cx="677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Max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079378-3C65-8A4F-937D-C2A65F0A5E05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408101" y="3406122"/>
              <a:ext cx="1475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F65749-6A6B-4640-A510-CAF3FA12E2FD}"/>
                </a:ext>
              </a:extLst>
            </p:cNvPr>
            <p:cNvSpPr/>
            <p:nvPr/>
          </p:nvSpPr>
          <p:spPr>
            <a:xfrm>
              <a:off x="1516004" y="2975936"/>
              <a:ext cx="892097" cy="8603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11%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042480-F708-A44F-801B-274BE9C3BE29}"/>
                </a:ext>
              </a:extLst>
            </p:cNvPr>
            <p:cNvSpPr txBox="1"/>
            <p:nvPr/>
          </p:nvSpPr>
          <p:spPr>
            <a:xfrm>
              <a:off x="3847533" y="3205663"/>
              <a:ext cx="1031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Average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3484FF-47FB-784D-B8BE-6A64C4F97AA7}"/>
                </a:ext>
              </a:extLst>
            </p:cNvPr>
            <p:cNvSpPr/>
            <p:nvPr/>
          </p:nvSpPr>
          <p:spPr>
            <a:xfrm>
              <a:off x="470937" y="3845912"/>
              <a:ext cx="741017" cy="738821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7%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7A1C1EF-0BE7-E244-8B60-04BD6C1580DB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1211954" y="4207654"/>
              <a:ext cx="2594980" cy="7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2C5016-797A-E842-83B7-13B554AC29FB}"/>
                </a:ext>
              </a:extLst>
            </p:cNvPr>
            <p:cNvSpPr txBox="1"/>
            <p:nvPr/>
          </p:nvSpPr>
          <p:spPr>
            <a:xfrm>
              <a:off x="3753226" y="4113199"/>
              <a:ext cx="114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Minimum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3008A7-CD26-0847-9664-EEE18B93C5E2}"/>
                </a:ext>
              </a:extLst>
            </p:cNvPr>
            <p:cNvSpPr txBox="1"/>
            <p:nvPr/>
          </p:nvSpPr>
          <p:spPr>
            <a:xfrm>
              <a:off x="358718" y="-15886"/>
              <a:ext cx="45721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Difference in Failure Rate of surgeries performed by doctors </a:t>
              </a:r>
            </a:p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3B9ABE-B745-4A11-89CE-CC89FC930528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FDE90B-1A5B-4C6F-8015-EC7A2F0FAC59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25" name="Google Shape;97;p14">
                <a:extLst>
                  <a:ext uri="{FF2B5EF4-FFF2-40B4-BE49-F238E27FC236}">
                    <a16:creationId xmlns:a16="http://schemas.microsoft.com/office/drawing/2014/main" id="{CBE536E2-AAB3-4DE9-BBFD-5CAE6188AA00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47EF55-3356-4731-B21F-693A9E86BCD7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31" name="Picture 3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7BF01AD8-B783-438B-BC0A-CCF16F959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24" name="Google Shape;99;p14" descr="KrannertPositioning.png">
              <a:extLst>
                <a:ext uri="{FF2B5EF4-FFF2-40B4-BE49-F238E27FC236}">
                  <a16:creationId xmlns:a16="http://schemas.microsoft.com/office/drawing/2014/main" id="{F5E4CD3A-40AF-451C-BF6B-4524ECD5A9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649C83EA-8AE4-4186-AE7D-B48436373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631917"/>
              </p:ext>
            </p:extLst>
          </p:nvPr>
        </p:nvGraphicFramePr>
        <p:xfrm>
          <a:off x="4360798" y="1183913"/>
          <a:ext cx="7854923" cy="515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0B2AB39-0F8E-4D33-98F7-0CD51E01ABD5}"/>
              </a:ext>
            </a:extLst>
          </p:cNvPr>
          <p:cNvSpPr txBox="1"/>
          <p:nvPr/>
        </p:nvSpPr>
        <p:spPr>
          <a:xfrm>
            <a:off x="5200520" y="741322"/>
            <a:ext cx="652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Failure Rate of surgeries by  patients’ financial class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E23305-9350-4957-893E-0D24E508BC54}"/>
              </a:ext>
            </a:extLst>
          </p:cNvPr>
          <p:cNvCxnSpPr>
            <a:cxnSpLocks/>
          </p:cNvCxnSpPr>
          <p:nvPr/>
        </p:nvCxnSpPr>
        <p:spPr>
          <a:xfrm>
            <a:off x="4844964" y="1919322"/>
            <a:ext cx="0" cy="4145812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0780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STATISTICAL MODELING</a:t>
            </a:r>
            <a:endParaRPr lang="ko-KR" altLang="en-US" dirty="0"/>
          </a:p>
        </p:txBody>
      </p: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1329C96D-2329-B746-9C2A-84AADAE5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39" y="2009351"/>
            <a:ext cx="1199322" cy="11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0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CCEC9-491C-9C45-B8D1-7243DD1A8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613" y="312461"/>
            <a:ext cx="11573197" cy="724247"/>
          </a:xfrm>
        </p:spPr>
        <p:txBody>
          <a:bodyPr/>
          <a:lstStyle/>
          <a:p>
            <a:pPr algn="l"/>
            <a:r>
              <a:rPr lang="en-US" dirty="0"/>
              <a:t>Well Performing Models </a:t>
            </a:r>
          </a:p>
        </p:txBody>
      </p:sp>
      <p:sp>
        <p:nvSpPr>
          <p:cNvPr id="11" name="AutoShape 92">
            <a:extLst>
              <a:ext uri="{FF2B5EF4-FFF2-40B4-BE49-F238E27FC236}">
                <a16:creationId xmlns:a16="http://schemas.microsoft.com/office/drawing/2014/main" id="{0FCFAFDF-3FEB-BB4E-9368-D991A9A22ED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386156" y="4621220"/>
            <a:ext cx="1641207" cy="5746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5A6">
                <a:lumMod val="50000"/>
              </a:srgbClr>
            </a:solidFill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F1 = 0.94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AutoShape 92">
            <a:extLst>
              <a:ext uri="{FF2B5EF4-FFF2-40B4-BE49-F238E27FC236}">
                <a16:creationId xmlns:a16="http://schemas.microsoft.com/office/drawing/2014/main" id="{E3101804-BB4A-C446-B4F7-219DC17E76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72048" y="4621220"/>
            <a:ext cx="1641207" cy="5746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395A6">
                <a:lumMod val="75000"/>
              </a:srgbClr>
            </a:solidFill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F1 = 0.93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AutoShape 92">
            <a:extLst>
              <a:ext uri="{FF2B5EF4-FFF2-40B4-BE49-F238E27FC236}">
                <a16:creationId xmlns:a16="http://schemas.microsoft.com/office/drawing/2014/main" id="{F93E3CD1-6497-C641-A008-00D1C575D3C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61997" y="4621220"/>
            <a:ext cx="1641207" cy="5746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39A5AE"/>
            </a:solidFill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dirty="0">
                <a:solidFill>
                  <a:srgbClr val="000000"/>
                </a:solidFill>
                <a:latin typeface="Calibri" panose="020F0502020204030204"/>
              </a:rPr>
              <a:t>F1 = 0.90</a:t>
            </a:r>
            <a:endParaRPr lang="ko-KR" altLang="en-US" sz="24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EDDBCD-952F-DC49-9F68-B08E63E32E33}"/>
              </a:ext>
            </a:extLst>
          </p:cNvPr>
          <p:cNvSpPr/>
          <p:nvPr/>
        </p:nvSpPr>
        <p:spPr>
          <a:xfrm>
            <a:off x="223045" y="3942642"/>
            <a:ext cx="1921779" cy="189360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lt1"/>
                </a:solidFill>
              </a:rPr>
              <a:t>Decision Tree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7E2564-E127-B241-B463-B2EDC5E6F66F}"/>
              </a:ext>
            </a:extLst>
          </p:cNvPr>
          <p:cNvSpPr/>
          <p:nvPr/>
        </p:nvSpPr>
        <p:spPr>
          <a:xfrm>
            <a:off x="8833646" y="3894247"/>
            <a:ext cx="1893600" cy="189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lt1"/>
                </a:solidFill>
              </a:rPr>
              <a:t>Logistic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52D334-E8BF-1440-BE9C-510A68797E2F}"/>
              </a:ext>
            </a:extLst>
          </p:cNvPr>
          <p:cNvSpPr/>
          <p:nvPr/>
        </p:nvSpPr>
        <p:spPr>
          <a:xfrm>
            <a:off x="4533316" y="3942642"/>
            <a:ext cx="1893600" cy="189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lt1"/>
                </a:solidFill>
              </a:rPr>
              <a:t>Random Forest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6AEF8A-F057-0646-AFD9-A2A2F8C25904}"/>
              </a:ext>
            </a:extLst>
          </p:cNvPr>
          <p:cNvCxnSpPr>
            <a:cxnSpLocks/>
          </p:cNvCxnSpPr>
          <p:nvPr/>
        </p:nvCxnSpPr>
        <p:spPr>
          <a:xfrm>
            <a:off x="3905649" y="3894247"/>
            <a:ext cx="0" cy="189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B2A08E-0929-9649-95F7-3E36F64BF07F}"/>
              </a:ext>
            </a:extLst>
          </p:cNvPr>
          <p:cNvCxnSpPr>
            <a:cxnSpLocks/>
          </p:cNvCxnSpPr>
          <p:nvPr/>
        </p:nvCxnSpPr>
        <p:spPr>
          <a:xfrm flipH="1">
            <a:off x="8365217" y="3942642"/>
            <a:ext cx="4689" cy="184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0D5464-CA2B-024B-A661-1C2178402B80}"/>
              </a:ext>
            </a:extLst>
          </p:cNvPr>
          <p:cNvSpPr txBox="1"/>
          <p:nvPr/>
        </p:nvSpPr>
        <p:spPr>
          <a:xfrm>
            <a:off x="903668" y="1689817"/>
            <a:ext cx="10733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all three models performed similarly, Logistic Regression was slightly better. Further, we chose Logistic Regression for better interpretability</a:t>
            </a:r>
          </a:p>
          <a:p>
            <a:endParaRPr lang="en-US" dirty="0"/>
          </a:p>
          <a:p>
            <a:r>
              <a:rPr lang="en-US" dirty="0"/>
              <a:t>The data has a huge class imbalance, so using conventional model comparison metrics like accuracy did not seem to be just. Therefore we used F-1 score, which accounts for class imbalance, as a model comparison metric 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5843A60D-BABB-C646-B282-86DC8337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613" y="1713201"/>
            <a:ext cx="457200" cy="457200"/>
          </a:xfrm>
          <a:prstGeom prst="rect">
            <a:avLst/>
          </a:prstGeom>
        </p:spPr>
      </p:pic>
      <p:pic>
        <p:nvPicPr>
          <p:cNvPr id="19" name="Graphic 18" descr="Scales of justice">
            <a:extLst>
              <a:ext uri="{FF2B5EF4-FFF2-40B4-BE49-F238E27FC236}">
                <a16:creationId xmlns:a16="http://schemas.microsoft.com/office/drawing/2014/main" id="{57DF79B7-9834-1342-AA25-E9BB5EC1E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613" y="2539139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1C46DB-30BD-424D-8FE7-96163B031B43}"/>
              </a:ext>
            </a:extLst>
          </p:cNvPr>
          <p:cNvSpPr txBox="1"/>
          <p:nvPr/>
        </p:nvSpPr>
        <p:spPr>
          <a:xfrm>
            <a:off x="2772496" y="402611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1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DC1053-1DC5-034C-B24B-2503918D488D}"/>
              </a:ext>
            </a:extLst>
          </p:cNvPr>
          <p:cNvSpPr txBox="1"/>
          <p:nvPr/>
        </p:nvSpPr>
        <p:spPr>
          <a:xfrm>
            <a:off x="5443333" y="324403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2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492167-8F25-43EC-85AF-1150A7E7960E}"/>
              </a:ext>
            </a:extLst>
          </p:cNvPr>
          <p:cNvSpPr/>
          <p:nvPr/>
        </p:nvSpPr>
        <p:spPr>
          <a:xfrm>
            <a:off x="120987" y="382680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4EEBD6-828E-4AE8-B7B0-DB66310EC377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51D99A-126A-4D59-9E16-5315E9A96899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26" name="Google Shape;97;p14">
                <a:extLst>
                  <a:ext uri="{FF2B5EF4-FFF2-40B4-BE49-F238E27FC236}">
                    <a16:creationId xmlns:a16="http://schemas.microsoft.com/office/drawing/2014/main" id="{34E95DBF-AAD9-42BF-A6C9-D88CAA1D13E1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377D45-26A4-40CC-8188-FAA3E6862D25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28" name="Picture 2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E9B2A382-114C-4576-9409-10ECD4706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25" name="Google Shape;99;p14" descr="KrannertPositioning.png">
              <a:extLst>
                <a:ext uri="{FF2B5EF4-FFF2-40B4-BE49-F238E27FC236}">
                  <a16:creationId xmlns:a16="http://schemas.microsoft.com/office/drawing/2014/main" id="{436D370E-9D16-441F-8483-1714527BB01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6660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CCEC9-491C-9C45-B8D1-7243DD1A8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Insights from 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F15A43-D8EC-D040-BADA-E17810A0E623}"/>
              </a:ext>
            </a:extLst>
          </p:cNvPr>
          <p:cNvGrpSpPr/>
          <p:nvPr/>
        </p:nvGrpSpPr>
        <p:grpSpPr>
          <a:xfrm>
            <a:off x="194857" y="2495346"/>
            <a:ext cx="5521451" cy="707886"/>
            <a:chOff x="194857" y="2495346"/>
            <a:chExt cx="552145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C3E88B-482D-CA45-9A75-33D01BBB93C4}"/>
                </a:ext>
              </a:extLst>
            </p:cNvPr>
            <p:cNvSpPr txBox="1"/>
            <p:nvPr/>
          </p:nvSpPr>
          <p:spPr>
            <a:xfrm>
              <a:off x="722125" y="2495346"/>
              <a:ext cx="4994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000000"/>
                  </a:solidFill>
                </a:rPr>
                <a:t>A smoker is </a:t>
              </a:r>
              <a:r>
                <a:rPr lang="en-US" sz="2000" b="1" dirty="0">
                  <a:solidFill>
                    <a:srgbClr val="000000"/>
                  </a:solidFill>
                </a:rPr>
                <a:t>34%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b="1" dirty="0">
                  <a:solidFill>
                    <a:srgbClr val="000000"/>
                  </a:solidFill>
                </a:rPr>
                <a:t>more</a:t>
              </a:r>
              <a:r>
                <a:rPr lang="en-US" sz="2000" dirty="0">
                  <a:solidFill>
                    <a:srgbClr val="000000"/>
                  </a:solidFill>
                </a:rPr>
                <a:t> likely to have a surgery failure than a non-smoker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7B0FB494-E142-644A-8ACE-B772107C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857" y="2615872"/>
              <a:ext cx="466835" cy="466835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07BAAC3-1E4D-0349-9065-1D3444058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584331"/>
              </p:ext>
            </p:extLst>
          </p:nvPr>
        </p:nvGraphicFramePr>
        <p:xfrm>
          <a:off x="5865430" y="1570555"/>
          <a:ext cx="6031296" cy="4274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64ABC9-2F66-BF44-BD1A-AA6C67B46F3A}"/>
              </a:ext>
            </a:extLst>
          </p:cNvPr>
          <p:cNvCxnSpPr>
            <a:cxnSpLocks/>
          </p:cNvCxnSpPr>
          <p:nvPr/>
        </p:nvCxnSpPr>
        <p:spPr>
          <a:xfrm>
            <a:off x="5721321" y="1968196"/>
            <a:ext cx="0" cy="410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55462-CB37-5A46-9790-B12424305AAC}"/>
              </a:ext>
            </a:extLst>
          </p:cNvPr>
          <p:cNvGrpSpPr/>
          <p:nvPr/>
        </p:nvGrpSpPr>
        <p:grpSpPr>
          <a:xfrm>
            <a:off x="191201" y="3587518"/>
            <a:ext cx="5525106" cy="707886"/>
            <a:chOff x="191201" y="3587518"/>
            <a:chExt cx="5525106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E0B9F-6584-FF4C-BAA0-CD815D3866F5}"/>
                </a:ext>
              </a:extLst>
            </p:cNvPr>
            <p:cNvSpPr txBox="1"/>
            <p:nvPr/>
          </p:nvSpPr>
          <p:spPr>
            <a:xfrm>
              <a:off x="722124" y="3587518"/>
              <a:ext cx="49941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000000"/>
                  </a:solidFill>
                </a:rPr>
                <a:t>A BP patient is </a:t>
              </a:r>
              <a:r>
                <a:rPr lang="en-US" sz="2000" b="1" dirty="0">
                  <a:solidFill>
                    <a:srgbClr val="000000"/>
                  </a:solidFill>
                </a:rPr>
                <a:t>133% more </a:t>
              </a:r>
              <a:r>
                <a:rPr lang="en-US" sz="2000" dirty="0">
                  <a:solidFill>
                    <a:srgbClr val="000000"/>
                  </a:solidFill>
                </a:rPr>
                <a:t>likely to have a surgery failure than a non-BP patient</a:t>
              </a:r>
            </a:p>
          </p:txBody>
        </p:sp>
        <p:pic>
          <p:nvPicPr>
            <p:cNvPr id="35" name="Graphic 34" descr="Research">
              <a:extLst>
                <a:ext uri="{FF2B5EF4-FFF2-40B4-BE49-F238E27FC236}">
                  <a16:creationId xmlns:a16="http://schemas.microsoft.com/office/drawing/2014/main" id="{98893D98-81A5-C448-8B2F-B7B1197D7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1201" y="3708043"/>
              <a:ext cx="466835" cy="46683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E71EFD-63E2-7541-95BF-15BDB735C454}"/>
              </a:ext>
            </a:extLst>
          </p:cNvPr>
          <p:cNvGrpSpPr/>
          <p:nvPr/>
        </p:nvGrpSpPr>
        <p:grpSpPr>
          <a:xfrm>
            <a:off x="191200" y="4679690"/>
            <a:ext cx="5267485" cy="1015663"/>
            <a:chOff x="191200" y="4679690"/>
            <a:chExt cx="5267485" cy="10156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B8E0B-4333-FB40-B739-DED89C76DEDA}"/>
                </a:ext>
              </a:extLst>
            </p:cNvPr>
            <p:cNvSpPr txBox="1"/>
            <p:nvPr/>
          </p:nvSpPr>
          <p:spPr>
            <a:xfrm>
              <a:off x="722123" y="4679690"/>
              <a:ext cx="47365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000000"/>
                  </a:solidFill>
                </a:rPr>
                <a:t>The chances of a surgery failure decrease by 4%  with 1-unit increase in Age</a:t>
              </a:r>
            </a:p>
          </p:txBody>
        </p:sp>
        <p:pic>
          <p:nvPicPr>
            <p:cNvPr id="36" name="Graphic 35" descr="Research">
              <a:extLst>
                <a:ext uri="{FF2B5EF4-FFF2-40B4-BE49-F238E27FC236}">
                  <a16:creationId xmlns:a16="http://schemas.microsoft.com/office/drawing/2014/main" id="{23243430-1FAB-3D48-87A1-C8D830BAD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1200" y="4954104"/>
              <a:ext cx="466835" cy="46683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50A18ED-17EF-D649-8980-72B7C6259FE0}"/>
              </a:ext>
            </a:extLst>
          </p:cNvPr>
          <p:cNvSpPr/>
          <p:nvPr/>
        </p:nvSpPr>
        <p:spPr>
          <a:xfrm>
            <a:off x="323529" y="1769921"/>
            <a:ext cx="4836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Effect of Significant Parameters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8191BE-CD57-4336-B4B7-BE1EAF448E1C}"/>
              </a:ext>
            </a:extLst>
          </p:cNvPr>
          <p:cNvSpPr/>
          <p:nvPr/>
        </p:nvSpPr>
        <p:spPr>
          <a:xfrm>
            <a:off x="120987" y="382680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A14D70-D690-435D-B5CA-A09D2F956C50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F50D5F0-783A-4A76-AD4C-01FD3E5FAF32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19" name="Google Shape;97;p14">
                <a:extLst>
                  <a:ext uri="{FF2B5EF4-FFF2-40B4-BE49-F238E27FC236}">
                    <a16:creationId xmlns:a16="http://schemas.microsoft.com/office/drawing/2014/main" id="{A20D9FF4-8C04-4624-9CFE-D428A07F9985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501C0-C921-4FF4-9D7F-522D73A35B28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21" name="Picture 2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05AFCF0F-2BAB-4C47-B1A9-312488187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18" name="Google Shape;99;p14" descr="KrannertPositioning.png">
              <a:extLst>
                <a:ext uri="{FF2B5EF4-FFF2-40B4-BE49-F238E27FC236}">
                  <a16:creationId xmlns:a16="http://schemas.microsoft.com/office/drawing/2014/main" id="{E037C53D-C3FC-4B97-A1EB-4A422058C45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6153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>
            <a:extLst>
              <a:ext uri="{FF2B5EF4-FFF2-40B4-BE49-F238E27FC236}">
                <a16:creationId xmlns:a16="http://schemas.microsoft.com/office/drawing/2014/main" id="{AF2BFC7E-9491-4F4F-9E1C-ECAFABC12127}"/>
              </a:ext>
            </a:extLst>
          </p:cNvPr>
          <p:cNvGrpSpPr/>
          <p:nvPr/>
        </p:nvGrpSpPr>
        <p:grpSpPr>
          <a:xfrm>
            <a:off x="4730959" y="4306859"/>
            <a:ext cx="2005476" cy="596389"/>
            <a:chOff x="683568" y="4236526"/>
            <a:chExt cx="2005476" cy="596389"/>
          </a:xfrm>
        </p:grpSpPr>
        <p:sp>
          <p:nvSpPr>
            <p:cNvPr id="3" name="직사각형 3">
              <a:extLst>
                <a:ext uri="{FF2B5EF4-FFF2-40B4-BE49-F238E27FC236}">
                  <a16:creationId xmlns:a16="http://schemas.microsoft.com/office/drawing/2014/main" id="{A140D002-FC20-4987-975E-22DC95E51C6A}"/>
                </a:ext>
              </a:extLst>
            </p:cNvPr>
            <p:cNvSpPr/>
            <p:nvPr/>
          </p:nvSpPr>
          <p:spPr>
            <a:xfrm>
              <a:off x="683568" y="423652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a typeface="ＭＳ Ｐゴシック"/>
                </a:rPr>
                <a:t>ANISH PAHWA</a:t>
              </a:r>
            </a:p>
          </p:txBody>
        </p:sp>
        <p:sp>
          <p:nvSpPr>
            <p:cNvPr id="4" name="직사각형 4">
              <a:extLst>
                <a:ext uri="{FF2B5EF4-FFF2-40B4-BE49-F238E27FC236}">
                  <a16:creationId xmlns:a16="http://schemas.microsoft.com/office/drawing/2014/main" id="{A4AAE8C9-66F5-41E7-963A-6AC76E468342}"/>
                </a:ext>
              </a:extLst>
            </p:cNvPr>
            <p:cNvSpPr/>
            <p:nvPr/>
          </p:nvSpPr>
          <p:spPr>
            <a:xfrm>
              <a:off x="68356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STUDENT CONSULTANT</a:t>
              </a:r>
            </a:p>
          </p:txBody>
        </p:sp>
      </p:grpSp>
      <p:sp>
        <p:nvSpPr>
          <p:cNvPr id="6" name="Isosceles Triangle 7">
            <a:extLst>
              <a:ext uri="{FF2B5EF4-FFF2-40B4-BE49-F238E27FC236}">
                <a16:creationId xmlns:a16="http://schemas.microsoft.com/office/drawing/2014/main" id="{2463E394-FF8F-4F5F-A7E7-1C5D30DC3CAD}"/>
              </a:ext>
            </a:extLst>
          </p:cNvPr>
          <p:cNvSpPr/>
          <p:nvPr/>
        </p:nvSpPr>
        <p:spPr>
          <a:xfrm>
            <a:off x="4820652" y="5308142"/>
            <a:ext cx="226911" cy="161172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직사각형 36">
            <a:extLst>
              <a:ext uri="{FF2B5EF4-FFF2-40B4-BE49-F238E27FC236}">
                <a16:creationId xmlns:a16="http://schemas.microsoft.com/office/drawing/2014/main" id="{4F0CE638-D6E9-4B2E-B660-0C17A4BB7B2A}"/>
              </a:ext>
            </a:extLst>
          </p:cNvPr>
          <p:cNvSpPr/>
          <p:nvPr/>
        </p:nvSpPr>
        <p:spPr>
          <a:xfrm>
            <a:off x="5032571" y="5260980"/>
            <a:ext cx="171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pahwaa@purdue.edu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직사각형 37">
            <a:extLst>
              <a:ext uri="{FF2B5EF4-FFF2-40B4-BE49-F238E27FC236}">
                <a16:creationId xmlns:a16="http://schemas.microsoft.com/office/drawing/2014/main" id="{B2068EC2-9263-436E-B32B-32419022630B}"/>
              </a:ext>
            </a:extLst>
          </p:cNvPr>
          <p:cNvSpPr/>
          <p:nvPr/>
        </p:nvSpPr>
        <p:spPr>
          <a:xfrm>
            <a:off x="5036186" y="5560339"/>
            <a:ext cx="16141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linkedin.com/in/anish-pahwa/</a:t>
            </a:r>
            <a:endParaRPr lang="en-US" altLang="ko-KR" sz="800" dirty="0">
              <a:solidFill>
                <a:schemeClr val="bg2"/>
              </a:solidFill>
            </a:endParaRPr>
          </a:p>
        </p:txBody>
      </p:sp>
      <p:grpSp>
        <p:nvGrpSpPr>
          <p:cNvPr id="18" name="그룹 1">
            <a:extLst>
              <a:ext uri="{FF2B5EF4-FFF2-40B4-BE49-F238E27FC236}">
                <a16:creationId xmlns:a16="http://schemas.microsoft.com/office/drawing/2014/main" id="{335BEF94-F8B5-4034-8E17-61E9A625C245}"/>
              </a:ext>
            </a:extLst>
          </p:cNvPr>
          <p:cNvGrpSpPr/>
          <p:nvPr/>
        </p:nvGrpSpPr>
        <p:grpSpPr>
          <a:xfrm>
            <a:off x="9549924" y="2117422"/>
            <a:ext cx="1983128" cy="1984900"/>
            <a:chOff x="8582298" y="2310847"/>
            <a:chExt cx="2026966" cy="20287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14A12A-D1AB-4938-A4B3-DA802C997468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0950BB-A798-4AF6-829E-3E238499BA00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A030F15D-5F66-4BB6-88F0-8BDDE5615D85}"/>
              </a:ext>
            </a:extLst>
          </p:cNvPr>
          <p:cNvGrpSpPr/>
          <p:nvPr/>
        </p:nvGrpSpPr>
        <p:grpSpPr>
          <a:xfrm>
            <a:off x="4749061" y="2117422"/>
            <a:ext cx="1983128" cy="1984900"/>
            <a:chOff x="853440" y="2310847"/>
            <a:chExt cx="2026966" cy="202877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C02DA93-3B0D-4053-B893-2AA90A321940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9ED32-EB48-43DA-B95D-0933C8B3C925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17BE73EA-EA3E-4867-95C9-E37FDC00EE52}"/>
              </a:ext>
            </a:extLst>
          </p:cNvPr>
          <p:cNvGrpSpPr/>
          <p:nvPr/>
        </p:nvGrpSpPr>
        <p:grpSpPr>
          <a:xfrm>
            <a:off x="7149493" y="2117422"/>
            <a:ext cx="1983128" cy="1984900"/>
            <a:chOff x="4717869" y="2310847"/>
            <a:chExt cx="2026966" cy="20287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52C3ED-427C-408A-B1CB-C8425846901B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D6A8A0-EF68-4AED-B0F8-FD2490D2E588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B39072-1F57-41A0-9EB4-8D37B38AFD30}"/>
              </a:ext>
            </a:extLst>
          </p:cNvPr>
          <p:cNvCxnSpPr>
            <a:cxnSpLocks/>
          </p:cNvCxnSpPr>
          <p:nvPr/>
        </p:nvCxnSpPr>
        <p:spPr>
          <a:xfrm flipV="1">
            <a:off x="4734785" y="5023615"/>
            <a:ext cx="2011680" cy="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C893D1-3418-44AE-B4CB-7CDB178FB94D}"/>
              </a:ext>
            </a:extLst>
          </p:cNvPr>
          <p:cNvCxnSpPr>
            <a:cxnSpLocks/>
          </p:cNvCxnSpPr>
          <p:nvPr/>
        </p:nvCxnSpPr>
        <p:spPr>
          <a:xfrm flipV="1">
            <a:off x="7135217" y="5023614"/>
            <a:ext cx="2011680" cy="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4D6974-FD20-4224-897D-FE5A96305521}"/>
              </a:ext>
            </a:extLst>
          </p:cNvPr>
          <p:cNvCxnSpPr>
            <a:cxnSpLocks/>
          </p:cNvCxnSpPr>
          <p:nvPr/>
        </p:nvCxnSpPr>
        <p:spPr>
          <a:xfrm flipV="1">
            <a:off x="9535648" y="5023616"/>
            <a:ext cx="2011680" cy="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7">
            <a:extLst>
              <a:ext uri="{FF2B5EF4-FFF2-40B4-BE49-F238E27FC236}">
                <a16:creationId xmlns:a16="http://schemas.microsoft.com/office/drawing/2014/main" id="{D3BDEC84-1B19-4D83-AEBF-EE152A2152D8}"/>
              </a:ext>
            </a:extLst>
          </p:cNvPr>
          <p:cNvGrpSpPr/>
          <p:nvPr/>
        </p:nvGrpSpPr>
        <p:grpSpPr>
          <a:xfrm>
            <a:off x="7155947" y="4306859"/>
            <a:ext cx="2005476" cy="596389"/>
            <a:chOff x="683568" y="4236526"/>
            <a:chExt cx="2005476" cy="596389"/>
          </a:xfrm>
        </p:grpSpPr>
        <p:sp>
          <p:nvSpPr>
            <p:cNvPr id="31" name="직사각형 3">
              <a:extLst>
                <a:ext uri="{FF2B5EF4-FFF2-40B4-BE49-F238E27FC236}">
                  <a16:creationId xmlns:a16="http://schemas.microsoft.com/office/drawing/2014/main" id="{6D38A761-3725-40B1-A284-7BD9269A064D}"/>
                </a:ext>
              </a:extLst>
            </p:cNvPr>
            <p:cNvSpPr/>
            <p:nvPr/>
          </p:nvSpPr>
          <p:spPr>
            <a:xfrm>
              <a:off x="683568" y="423652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a typeface="ＭＳ Ｐゴシック"/>
                </a:rPr>
                <a:t>SHIKHAR JAMUAR</a:t>
              </a:r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5B646434-031D-4414-8557-4F964A494C94}"/>
                </a:ext>
              </a:extLst>
            </p:cNvPr>
            <p:cNvSpPr/>
            <p:nvPr/>
          </p:nvSpPr>
          <p:spPr>
            <a:xfrm>
              <a:off x="68356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STUDENT CONSULTANT</a:t>
              </a:r>
            </a:p>
          </p:txBody>
        </p:sp>
      </p:grpSp>
      <p:sp>
        <p:nvSpPr>
          <p:cNvPr id="34" name="Isosceles Triangle 7">
            <a:extLst>
              <a:ext uri="{FF2B5EF4-FFF2-40B4-BE49-F238E27FC236}">
                <a16:creationId xmlns:a16="http://schemas.microsoft.com/office/drawing/2014/main" id="{0F4DF408-8A36-403E-9122-391A16CA18BF}"/>
              </a:ext>
            </a:extLst>
          </p:cNvPr>
          <p:cNvSpPr/>
          <p:nvPr/>
        </p:nvSpPr>
        <p:spPr>
          <a:xfrm>
            <a:off x="7245640" y="5308142"/>
            <a:ext cx="226911" cy="161172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9E50EC-6D16-4F2C-9701-E536D9A9E920}"/>
              </a:ext>
            </a:extLst>
          </p:cNvPr>
          <p:cNvSpPr/>
          <p:nvPr/>
        </p:nvSpPr>
        <p:spPr>
          <a:xfrm>
            <a:off x="7457559" y="5260980"/>
            <a:ext cx="168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sjamuar@purdue.edu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2C430E-339F-401F-A9DC-6AB9BBA2E9F3}"/>
              </a:ext>
            </a:extLst>
          </p:cNvPr>
          <p:cNvSpPr/>
          <p:nvPr/>
        </p:nvSpPr>
        <p:spPr>
          <a:xfrm>
            <a:off x="7457559" y="5551487"/>
            <a:ext cx="22976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linkedin.com/in/shikhar-jamuar/</a:t>
            </a:r>
            <a:endParaRPr lang="en-US" altLang="ko-KR" sz="800" dirty="0">
              <a:solidFill>
                <a:schemeClr val="bg2"/>
              </a:solidFill>
            </a:endParaRPr>
          </a:p>
        </p:txBody>
      </p:sp>
      <p:grpSp>
        <p:nvGrpSpPr>
          <p:cNvPr id="41" name="그룹 7">
            <a:extLst>
              <a:ext uri="{FF2B5EF4-FFF2-40B4-BE49-F238E27FC236}">
                <a16:creationId xmlns:a16="http://schemas.microsoft.com/office/drawing/2014/main" id="{50A75CC3-226C-408E-A5F8-0B1063F35317}"/>
              </a:ext>
            </a:extLst>
          </p:cNvPr>
          <p:cNvGrpSpPr/>
          <p:nvPr/>
        </p:nvGrpSpPr>
        <p:grpSpPr>
          <a:xfrm>
            <a:off x="9580935" y="4306859"/>
            <a:ext cx="2005476" cy="596389"/>
            <a:chOff x="683568" y="4236526"/>
            <a:chExt cx="2005476" cy="596389"/>
          </a:xfrm>
        </p:grpSpPr>
        <p:sp>
          <p:nvSpPr>
            <p:cNvPr id="42" name="직사각형 3">
              <a:extLst>
                <a:ext uri="{FF2B5EF4-FFF2-40B4-BE49-F238E27FC236}">
                  <a16:creationId xmlns:a16="http://schemas.microsoft.com/office/drawing/2014/main" id="{47B5C434-7564-424E-849D-E4EF36CE6210}"/>
                </a:ext>
              </a:extLst>
            </p:cNvPr>
            <p:cNvSpPr/>
            <p:nvPr/>
          </p:nvSpPr>
          <p:spPr>
            <a:xfrm>
              <a:off x="683568" y="4236526"/>
              <a:ext cx="20054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a typeface="ＭＳ Ｐゴシック"/>
                </a:rPr>
                <a:t>VARUN SINGH	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">
              <a:extLst>
                <a:ext uri="{FF2B5EF4-FFF2-40B4-BE49-F238E27FC236}">
                  <a16:creationId xmlns:a16="http://schemas.microsoft.com/office/drawing/2014/main" id="{3765CBB1-8163-4E68-BD45-AA78C509469C}"/>
                </a:ext>
              </a:extLst>
            </p:cNvPr>
            <p:cNvSpPr/>
            <p:nvPr/>
          </p:nvSpPr>
          <p:spPr>
            <a:xfrm>
              <a:off x="68356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STUDENT CONSULTANT</a:t>
              </a:r>
            </a:p>
          </p:txBody>
        </p:sp>
      </p:grpSp>
      <p:sp>
        <p:nvSpPr>
          <p:cNvPr id="45" name="Isosceles Triangle 7">
            <a:extLst>
              <a:ext uri="{FF2B5EF4-FFF2-40B4-BE49-F238E27FC236}">
                <a16:creationId xmlns:a16="http://schemas.microsoft.com/office/drawing/2014/main" id="{0659B8A8-C528-40DA-BAB2-EB50A41C000F}"/>
              </a:ext>
            </a:extLst>
          </p:cNvPr>
          <p:cNvSpPr/>
          <p:nvPr/>
        </p:nvSpPr>
        <p:spPr>
          <a:xfrm>
            <a:off x="9670628" y="5308142"/>
            <a:ext cx="226911" cy="161172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8" name="직사각형 36">
            <a:extLst>
              <a:ext uri="{FF2B5EF4-FFF2-40B4-BE49-F238E27FC236}">
                <a16:creationId xmlns:a16="http://schemas.microsoft.com/office/drawing/2014/main" id="{CFA6E4F6-FB3D-4932-A0B0-D2B541CAE605}"/>
              </a:ext>
            </a:extLst>
          </p:cNvPr>
          <p:cNvSpPr/>
          <p:nvPr/>
        </p:nvSpPr>
        <p:spPr>
          <a:xfrm>
            <a:off x="9882546" y="5260980"/>
            <a:ext cx="1733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singh675@purdue.edu</a:t>
            </a:r>
          </a:p>
        </p:txBody>
      </p:sp>
      <p:sp>
        <p:nvSpPr>
          <p:cNvPr id="49" name="직사각형 37">
            <a:extLst>
              <a:ext uri="{FF2B5EF4-FFF2-40B4-BE49-F238E27FC236}">
                <a16:creationId xmlns:a16="http://schemas.microsoft.com/office/drawing/2014/main" id="{AF23434B-D7CB-4D5F-A2AD-12F0E8ECFB87}"/>
              </a:ext>
            </a:extLst>
          </p:cNvPr>
          <p:cNvSpPr/>
          <p:nvPr/>
        </p:nvSpPr>
        <p:spPr>
          <a:xfrm>
            <a:off x="9918880" y="5545739"/>
            <a:ext cx="16141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linkedin.com/in/varun-singh26/</a:t>
            </a:r>
            <a:endParaRPr lang="en-US" altLang="ko-KR" sz="800" dirty="0">
              <a:solidFill>
                <a:schemeClr val="bg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787729-8893-44EB-8A1B-3FD13DF72802}"/>
              </a:ext>
            </a:extLst>
          </p:cNvPr>
          <p:cNvSpPr txBox="1"/>
          <p:nvPr/>
        </p:nvSpPr>
        <p:spPr>
          <a:xfrm>
            <a:off x="5394738" y="94162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Our Team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3" name="Picture Placeholder 7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FB514F3-A214-734A-807D-AEF2BB1FF2E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r="3237"/>
          <a:stretch>
            <a:fillRect/>
          </a:stretch>
        </p:blipFill>
        <p:spPr/>
      </p:pic>
      <p:pic>
        <p:nvPicPr>
          <p:cNvPr id="71" name="Picture Placeholder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D6877F0-6C7C-E745-A1A2-D16F389D013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b="1389"/>
          <a:stretch>
            <a:fillRect/>
          </a:stretch>
        </p:blipFill>
        <p:spPr/>
      </p:pic>
      <p:pic>
        <p:nvPicPr>
          <p:cNvPr id="67" name="Picture Placeholder 6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EB60FE3-5A40-0245-8527-7B82F29CE770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" b="3803"/>
          <a:stretch>
            <a:fillRect/>
          </a:stretch>
        </p:blipFill>
        <p:spPr/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7381544-A2ED-B54A-9F2A-F4300A130E03}"/>
              </a:ext>
            </a:extLst>
          </p:cNvPr>
          <p:cNvGrpSpPr/>
          <p:nvPr/>
        </p:nvGrpSpPr>
        <p:grpSpPr>
          <a:xfrm>
            <a:off x="4797996" y="5804437"/>
            <a:ext cx="1876179" cy="277000"/>
            <a:chOff x="4770564" y="5813581"/>
            <a:chExt cx="1876179" cy="277000"/>
          </a:xfrm>
        </p:grpSpPr>
        <p:sp>
          <p:nvSpPr>
            <p:cNvPr id="11" name="직사각형 38">
              <a:extLst>
                <a:ext uri="{FF2B5EF4-FFF2-40B4-BE49-F238E27FC236}">
                  <a16:creationId xmlns:a16="http://schemas.microsoft.com/office/drawing/2014/main" id="{B38F867D-48D3-4283-B75F-74D46B83DDC5}"/>
                </a:ext>
              </a:extLst>
            </p:cNvPr>
            <p:cNvSpPr/>
            <p:nvPr/>
          </p:nvSpPr>
          <p:spPr>
            <a:xfrm>
              <a:off x="5032571" y="5813582"/>
              <a:ext cx="16141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(765) 775-0815</a:t>
              </a:r>
            </a:p>
          </p:txBody>
        </p:sp>
        <p:pic>
          <p:nvPicPr>
            <p:cNvPr id="77" name="Graphic 76" descr="Telephone">
              <a:extLst>
                <a:ext uri="{FF2B5EF4-FFF2-40B4-BE49-F238E27FC236}">
                  <a16:creationId xmlns:a16="http://schemas.microsoft.com/office/drawing/2014/main" id="{862A0ACA-8891-6244-B6EA-A5ADC7AE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0564" y="5813581"/>
              <a:ext cx="276999" cy="27699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0E427C-6FF3-164A-9007-FCAF7B6BE4C2}"/>
              </a:ext>
            </a:extLst>
          </p:cNvPr>
          <p:cNvGrpSpPr/>
          <p:nvPr/>
        </p:nvGrpSpPr>
        <p:grpSpPr>
          <a:xfrm>
            <a:off x="7243485" y="5792537"/>
            <a:ext cx="1876179" cy="277000"/>
            <a:chOff x="4770564" y="5813581"/>
            <a:chExt cx="1876179" cy="277000"/>
          </a:xfrm>
        </p:grpSpPr>
        <p:sp>
          <p:nvSpPr>
            <p:cNvPr id="82" name="직사각형 38">
              <a:extLst>
                <a:ext uri="{FF2B5EF4-FFF2-40B4-BE49-F238E27FC236}">
                  <a16:creationId xmlns:a16="http://schemas.microsoft.com/office/drawing/2014/main" id="{FFF65018-B47A-C04E-B9F4-BD1E2AE3CC36}"/>
                </a:ext>
              </a:extLst>
            </p:cNvPr>
            <p:cNvSpPr/>
            <p:nvPr/>
          </p:nvSpPr>
          <p:spPr>
            <a:xfrm>
              <a:off x="5032571" y="5813582"/>
              <a:ext cx="16141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(765) 775-0817</a:t>
              </a:r>
            </a:p>
          </p:txBody>
        </p:sp>
        <p:pic>
          <p:nvPicPr>
            <p:cNvPr id="83" name="Graphic 82" descr="Telephone">
              <a:extLst>
                <a:ext uri="{FF2B5EF4-FFF2-40B4-BE49-F238E27FC236}">
                  <a16:creationId xmlns:a16="http://schemas.microsoft.com/office/drawing/2014/main" id="{B1CFC18A-CF6B-704E-A397-096CC2B3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0564" y="5813581"/>
              <a:ext cx="276999" cy="276999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21C4065-812B-F04F-B305-58E619113E89}"/>
              </a:ext>
            </a:extLst>
          </p:cNvPr>
          <p:cNvGrpSpPr/>
          <p:nvPr/>
        </p:nvGrpSpPr>
        <p:grpSpPr>
          <a:xfrm>
            <a:off x="9682896" y="5836012"/>
            <a:ext cx="1876179" cy="277000"/>
            <a:chOff x="4770564" y="5813581"/>
            <a:chExt cx="1876179" cy="277000"/>
          </a:xfrm>
        </p:grpSpPr>
        <p:sp>
          <p:nvSpPr>
            <p:cNvPr id="85" name="직사각형 38">
              <a:extLst>
                <a:ext uri="{FF2B5EF4-FFF2-40B4-BE49-F238E27FC236}">
                  <a16:creationId xmlns:a16="http://schemas.microsoft.com/office/drawing/2014/main" id="{885DB741-55A3-5344-97E3-18B914F5C66D}"/>
                </a:ext>
              </a:extLst>
            </p:cNvPr>
            <p:cNvSpPr/>
            <p:nvPr/>
          </p:nvSpPr>
          <p:spPr>
            <a:xfrm>
              <a:off x="5032571" y="5813582"/>
              <a:ext cx="16141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(765) 775-0817</a:t>
              </a:r>
            </a:p>
          </p:txBody>
        </p:sp>
        <p:pic>
          <p:nvPicPr>
            <p:cNvPr id="86" name="Graphic 85" descr="Telephone">
              <a:extLst>
                <a:ext uri="{FF2B5EF4-FFF2-40B4-BE49-F238E27FC236}">
                  <a16:creationId xmlns:a16="http://schemas.microsoft.com/office/drawing/2014/main" id="{BC199A32-E8A9-3049-AA4C-1183D02D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0564" y="5813581"/>
              <a:ext cx="276999" cy="276999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AE5A02-787B-DF42-B1BD-409F7DCFBCA7}"/>
              </a:ext>
            </a:extLst>
          </p:cNvPr>
          <p:cNvGrpSpPr/>
          <p:nvPr/>
        </p:nvGrpSpPr>
        <p:grpSpPr>
          <a:xfrm>
            <a:off x="4750372" y="5505151"/>
            <a:ext cx="387970" cy="323165"/>
            <a:chOff x="4249069" y="5173269"/>
            <a:chExt cx="387970" cy="323165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F6DF973-D63A-7F43-8731-080F4915A5A9}"/>
                </a:ext>
              </a:extLst>
            </p:cNvPr>
            <p:cNvSpPr/>
            <p:nvPr/>
          </p:nvSpPr>
          <p:spPr>
            <a:xfrm>
              <a:off x="4323722" y="5231704"/>
              <a:ext cx="202375" cy="20629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36">
              <a:extLst>
                <a:ext uri="{FF2B5EF4-FFF2-40B4-BE49-F238E27FC236}">
                  <a16:creationId xmlns:a16="http://schemas.microsoft.com/office/drawing/2014/main" id="{31A0F9B2-D94F-8041-A7A6-ABDFFEE5607A}"/>
                </a:ext>
              </a:extLst>
            </p:cNvPr>
            <p:cNvSpPr/>
            <p:nvPr/>
          </p:nvSpPr>
          <p:spPr>
            <a:xfrm>
              <a:off x="4249069" y="5173269"/>
              <a:ext cx="387970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500" dirty="0">
                  <a:solidFill>
                    <a:schemeClr val="accent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A35D6E-0978-2149-AF09-632D1FA5F97A}"/>
              </a:ext>
            </a:extLst>
          </p:cNvPr>
          <p:cNvGrpSpPr/>
          <p:nvPr/>
        </p:nvGrpSpPr>
        <p:grpSpPr>
          <a:xfrm>
            <a:off x="7188407" y="5505150"/>
            <a:ext cx="387970" cy="323165"/>
            <a:chOff x="4249069" y="5173269"/>
            <a:chExt cx="387970" cy="323165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6CD52BC0-4809-1148-879B-676A51153F62}"/>
                </a:ext>
              </a:extLst>
            </p:cNvPr>
            <p:cNvSpPr/>
            <p:nvPr/>
          </p:nvSpPr>
          <p:spPr>
            <a:xfrm>
              <a:off x="4323722" y="5231704"/>
              <a:ext cx="202375" cy="20629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7" name="직사각형 36">
              <a:extLst>
                <a:ext uri="{FF2B5EF4-FFF2-40B4-BE49-F238E27FC236}">
                  <a16:creationId xmlns:a16="http://schemas.microsoft.com/office/drawing/2014/main" id="{AE837AFF-89EB-574A-A148-A2DB2B55ACA3}"/>
                </a:ext>
              </a:extLst>
            </p:cNvPr>
            <p:cNvSpPr/>
            <p:nvPr/>
          </p:nvSpPr>
          <p:spPr>
            <a:xfrm>
              <a:off x="4249069" y="5173269"/>
              <a:ext cx="387970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500" dirty="0">
                  <a:solidFill>
                    <a:schemeClr val="accent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DA894BB-1951-A546-8316-9F3CAD81670B}"/>
              </a:ext>
            </a:extLst>
          </p:cNvPr>
          <p:cNvGrpSpPr/>
          <p:nvPr/>
        </p:nvGrpSpPr>
        <p:grpSpPr>
          <a:xfrm>
            <a:off x="9613394" y="5499339"/>
            <a:ext cx="387970" cy="323165"/>
            <a:chOff x="4249069" y="5173269"/>
            <a:chExt cx="387970" cy="323165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5D903BEB-6064-6B41-B7E5-F8698D592EFE}"/>
                </a:ext>
              </a:extLst>
            </p:cNvPr>
            <p:cNvSpPr/>
            <p:nvPr/>
          </p:nvSpPr>
          <p:spPr>
            <a:xfrm>
              <a:off x="4323722" y="5231704"/>
              <a:ext cx="202375" cy="20629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0" name="직사각형 36">
              <a:extLst>
                <a:ext uri="{FF2B5EF4-FFF2-40B4-BE49-F238E27FC236}">
                  <a16:creationId xmlns:a16="http://schemas.microsoft.com/office/drawing/2014/main" id="{60A92A45-65AD-F844-ABD2-8A59BEACDEEE}"/>
                </a:ext>
              </a:extLst>
            </p:cNvPr>
            <p:cNvSpPr/>
            <p:nvPr/>
          </p:nvSpPr>
          <p:spPr>
            <a:xfrm>
              <a:off x="4249069" y="5173269"/>
              <a:ext cx="387970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500" dirty="0">
                  <a:solidFill>
                    <a:schemeClr val="accent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Confusion Matrix (Logistic Regression)</a:t>
            </a:r>
          </a:p>
        </p:txBody>
      </p:sp>
      <p:graphicFrame>
        <p:nvGraphicFramePr>
          <p:cNvPr id="12" name="Table Placeholder 5">
            <a:extLst>
              <a:ext uri="{FF2B5EF4-FFF2-40B4-BE49-F238E27FC236}">
                <a16:creationId xmlns:a16="http://schemas.microsoft.com/office/drawing/2014/main" id="{79DB1354-CDBF-4116-9010-0DE6CDA44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499973"/>
              </p:ext>
            </p:extLst>
          </p:nvPr>
        </p:nvGraphicFramePr>
        <p:xfrm>
          <a:off x="2852758" y="1726631"/>
          <a:ext cx="6246892" cy="201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61723">
                  <a:extLst>
                    <a:ext uri="{9D8B030D-6E8A-4147-A177-3AD203B41FA5}">
                      <a16:colId xmlns:a16="http://schemas.microsoft.com/office/drawing/2014/main" val="3090576029"/>
                    </a:ext>
                  </a:extLst>
                </a:gridCol>
                <a:gridCol w="1561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09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JM" altLang="ko-KR" sz="16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68129"/>
                  </a:ext>
                </a:extLst>
              </a:tr>
              <a:tr h="514309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Success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Failure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5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Success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1297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31">
                <a:tc vMerge="1">
                  <a:txBody>
                    <a:bodyPr/>
                    <a:lstStyle/>
                    <a:p>
                      <a:pPr algn="ctr"/>
                      <a:endParaRPr lang="en-US" altLang="ko-KR" sz="1200" b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Failure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CFFD144-F96A-4B8B-8722-D66C9CBC06E7}"/>
              </a:ext>
            </a:extLst>
          </p:cNvPr>
          <p:cNvGrpSpPr/>
          <p:nvPr/>
        </p:nvGrpSpPr>
        <p:grpSpPr>
          <a:xfrm>
            <a:off x="911384" y="5415607"/>
            <a:ext cx="2438282" cy="673283"/>
            <a:chOff x="395534" y="3691279"/>
            <a:chExt cx="3972999" cy="6732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FD20E9-B4A7-46A6-8D8D-28ADC2938507}"/>
                </a:ext>
              </a:extLst>
            </p:cNvPr>
            <p:cNvSpPr txBox="1"/>
            <p:nvPr/>
          </p:nvSpPr>
          <p:spPr>
            <a:xfrm>
              <a:off x="395534" y="3691279"/>
              <a:ext cx="397299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F-1 Score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8E748E-5349-4D01-BC58-B487F1E4DF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94%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356C5-7C67-4F38-B062-D1B4B02AE064}"/>
              </a:ext>
            </a:extLst>
          </p:cNvPr>
          <p:cNvGrpSpPr/>
          <p:nvPr/>
        </p:nvGrpSpPr>
        <p:grpSpPr>
          <a:xfrm>
            <a:off x="3561072" y="5415607"/>
            <a:ext cx="2438282" cy="673283"/>
            <a:chOff x="395534" y="3691279"/>
            <a:chExt cx="3972999" cy="6732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CAA03-6DA0-4CD0-9FD7-C8326D5EF34F}"/>
                </a:ext>
              </a:extLst>
            </p:cNvPr>
            <p:cNvSpPr txBox="1"/>
            <p:nvPr/>
          </p:nvSpPr>
          <p:spPr>
            <a:xfrm>
              <a:off x="395534" y="3691279"/>
              <a:ext cx="397299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Accuracy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263404-75EF-4C5B-A9C9-0A1CB91BD17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95%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F6587F-BC5C-4C36-B897-B1D15F93FFC8}"/>
              </a:ext>
            </a:extLst>
          </p:cNvPr>
          <p:cNvGrpSpPr/>
          <p:nvPr/>
        </p:nvGrpSpPr>
        <p:grpSpPr>
          <a:xfrm>
            <a:off x="6210760" y="5415607"/>
            <a:ext cx="2438282" cy="673283"/>
            <a:chOff x="395534" y="3691279"/>
            <a:chExt cx="3972999" cy="6732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1645B1-950B-4EE6-8455-6036AA4DE967}"/>
                </a:ext>
              </a:extLst>
            </p:cNvPr>
            <p:cNvSpPr txBox="1"/>
            <p:nvPr/>
          </p:nvSpPr>
          <p:spPr>
            <a:xfrm>
              <a:off x="395534" y="3691279"/>
              <a:ext cx="397299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319E3-27BE-4198-A21F-6AC764A1D79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82%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39A71E-CDD9-45E3-B6A8-022A4E703F2A}"/>
              </a:ext>
            </a:extLst>
          </p:cNvPr>
          <p:cNvGrpSpPr/>
          <p:nvPr/>
        </p:nvGrpSpPr>
        <p:grpSpPr>
          <a:xfrm>
            <a:off x="8860448" y="5415607"/>
            <a:ext cx="2438282" cy="673283"/>
            <a:chOff x="395534" y="3691279"/>
            <a:chExt cx="3972999" cy="6732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39C6ED-63B4-4A1D-AB31-D457752041DD}"/>
                </a:ext>
              </a:extLst>
            </p:cNvPr>
            <p:cNvSpPr txBox="1"/>
            <p:nvPr/>
          </p:nvSpPr>
          <p:spPr>
            <a:xfrm>
              <a:off x="395534" y="3691279"/>
              <a:ext cx="397299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Recall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65F997-4568-4542-B20C-9B891F7B6A1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97%</a:t>
              </a: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940FCE2-BB33-46CB-813A-B7E38BBAF2BA}"/>
              </a:ext>
            </a:extLst>
          </p:cNvPr>
          <p:cNvSpPr/>
          <p:nvPr/>
        </p:nvSpPr>
        <p:spPr>
          <a:xfrm>
            <a:off x="9664865" y="4451286"/>
            <a:ext cx="814022" cy="814022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3AB107-CF3A-4AE6-B843-32F42A72CAEF}"/>
              </a:ext>
            </a:extLst>
          </p:cNvPr>
          <p:cNvSpPr/>
          <p:nvPr/>
        </p:nvSpPr>
        <p:spPr>
          <a:xfrm>
            <a:off x="7015177" y="4451286"/>
            <a:ext cx="814022" cy="814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96BCBD-F0F6-4DF2-93EB-59391ABEE706}"/>
              </a:ext>
            </a:extLst>
          </p:cNvPr>
          <p:cNvSpPr/>
          <p:nvPr/>
        </p:nvSpPr>
        <p:spPr>
          <a:xfrm>
            <a:off x="4365489" y="4451286"/>
            <a:ext cx="814022" cy="814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54DD94-6DD8-46A0-983E-772CCD6211FE}"/>
              </a:ext>
            </a:extLst>
          </p:cNvPr>
          <p:cNvSpPr/>
          <p:nvPr/>
        </p:nvSpPr>
        <p:spPr>
          <a:xfrm>
            <a:off x="1715801" y="4451286"/>
            <a:ext cx="814022" cy="814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Graphic 6" descr="Drawing compass">
            <a:extLst>
              <a:ext uri="{FF2B5EF4-FFF2-40B4-BE49-F238E27FC236}">
                <a16:creationId xmlns:a16="http://schemas.microsoft.com/office/drawing/2014/main" id="{A312C53B-CEE2-449E-B9FC-C3A31DC2A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5210" y="4849874"/>
            <a:ext cx="457200" cy="457200"/>
          </a:xfrm>
          <a:prstGeom prst="rect">
            <a:avLst/>
          </a:prstGeom>
        </p:spPr>
      </p:pic>
      <p:pic>
        <p:nvPicPr>
          <p:cNvPr id="9" name="Graphic 8" descr="Drawing compass">
            <a:extLst>
              <a:ext uri="{FF2B5EF4-FFF2-40B4-BE49-F238E27FC236}">
                <a16:creationId xmlns:a16="http://schemas.microsoft.com/office/drawing/2014/main" id="{F34BCB5E-57BB-423E-8198-36FFE057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5839" y="4568033"/>
            <a:ext cx="589371" cy="589371"/>
          </a:xfrm>
          <a:prstGeom prst="rect">
            <a:avLst/>
          </a:prstGeom>
        </p:spPr>
      </p:pic>
      <p:pic>
        <p:nvPicPr>
          <p:cNvPr id="33" name="Graphic 32" descr="Drawing compass">
            <a:extLst>
              <a:ext uri="{FF2B5EF4-FFF2-40B4-BE49-F238E27FC236}">
                <a16:creationId xmlns:a16="http://schemas.microsoft.com/office/drawing/2014/main" id="{816E8ABB-EA9A-4058-8056-74277137C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7814" y="4568033"/>
            <a:ext cx="589371" cy="589371"/>
          </a:xfrm>
          <a:prstGeom prst="rect">
            <a:avLst/>
          </a:prstGeom>
        </p:spPr>
      </p:pic>
      <p:pic>
        <p:nvPicPr>
          <p:cNvPr id="34" name="Graphic 33" descr="Drawing compass">
            <a:extLst>
              <a:ext uri="{FF2B5EF4-FFF2-40B4-BE49-F238E27FC236}">
                <a16:creationId xmlns:a16="http://schemas.microsoft.com/office/drawing/2014/main" id="{A9F1CB79-378E-48EA-A2EA-7915F29A5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5215" y="4570889"/>
            <a:ext cx="589371" cy="589371"/>
          </a:xfrm>
          <a:prstGeom prst="rect">
            <a:avLst/>
          </a:prstGeom>
        </p:spPr>
      </p:pic>
      <p:pic>
        <p:nvPicPr>
          <p:cNvPr id="35" name="Graphic 34" descr="Drawing compass">
            <a:extLst>
              <a:ext uri="{FF2B5EF4-FFF2-40B4-BE49-F238E27FC236}">
                <a16:creationId xmlns:a16="http://schemas.microsoft.com/office/drawing/2014/main" id="{617CA016-4AB3-4A6B-9502-C13D1C8C9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903" y="4570888"/>
            <a:ext cx="589371" cy="5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4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BUSINESS IMPACT</a:t>
            </a:r>
            <a:endParaRPr lang="ko-KR" altLang="en-US" dirty="0"/>
          </a:p>
        </p:txBody>
      </p:sp>
      <p:pic>
        <p:nvPicPr>
          <p:cNvPr id="5" name="Graphic 4" descr="Business Growth">
            <a:extLst>
              <a:ext uri="{FF2B5EF4-FFF2-40B4-BE49-F238E27FC236}">
                <a16:creationId xmlns:a16="http://schemas.microsoft.com/office/drawing/2014/main" id="{F9CB10C9-E673-8149-AE62-6D211BA47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318" y="1989330"/>
            <a:ext cx="1159566" cy="1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2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5902D-BADE-134A-91E0-6D80B5CD0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449" y="233749"/>
            <a:ext cx="11573197" cy="724247"/>
          </a:xfrm>
        </p:spPr>
        <p:txBody>
          <a:bodyPr/>
          <a:lstStyle/>
          <a:p>
            <a:pPr algn="l"/>
            <a:r>
              <a:rPr lang="en-US" dirty="0"/>
              <a:t>Business Impact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549C90-B6D8-2842-8B0D-1A883697ECD7}"/>
              </a:ext>
            </a:extLst>
          </p:cNvPr>
          <p:cNvSpPr txBox="1"/>
          <p:nvPr/>
        </p:nvSpPr>
        <p:spPr>
          <a:xfrm>
            <a:off x="872974" y="4049130"/>
            <a:ext cx="10183519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25000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Using our model, by predicting complications before they take place, we can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reduce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the number of complications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to 3%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of the total surgeries, and reduce burden on patients as well as surgeons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18F7FD-80D9-8145-8625-B83560F0F793}"/>
              </a:ext>
            </a:extLst>
          </p:cNvPr>
          <p:cNvSpPr txBox="1"/>
          <p:nvPr/>
        </p:nvSpPr>
        <p:spPr>
          <a:xfrm>
            <a:off x="872975" y="1380806"/>
            <a:ext cx="10183519" cy="23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25000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 TKA surgery typically costs about $50,000 in total. Based on the data from the tables, there were approximately 650 surgeries carried out in 2016. Our model predicts two-thirds of complications accurately, therefore factoring in two-thirds of the complications requiring a revision, with rough estimates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Bonutti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Technologies can save about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$2.16M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in one year alone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E240B-DD8B-42B5-AA31-849E7B9143A7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3F6ACF-593E-4CA1-8B90-1C83DDFC47BF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18" name="Google Shape;97;p14">
                <a:extLst>
                  <a:ext uri="{FF2B5EF4-FFF2-40B4-BE49-F238E27FC236}">
                    <a16:creationId xmlns:a16="http://schemas.microsoft.com/office/drawing/2014/main" id="{4FBA1B8A-ED51-4D43-B80A-FCE3AAFDC53E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883B23-38A8-41A3-B3B8-FADE5DE6550A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A4A989C-81BA-445A-BE3E-8BA117F9A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17" name="Google Shape;99;p14" descr="KrannertPositioning.png">
              <a:extLst>
                <a:ext uri="{FF2B5EF4-FFF2-40B4-BE49-F238E27FC236}">
                  <a16:creationId xmlns:a16="http://schemas.microsoft.com/office/drawing/2014/main" id="{377F1C4D-2304-43C9-A448-8AE0A37FACE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14131-83AE-4A57-81FD-0977A7C417D5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oney">
            <a:extLst>
              <a:ext uri="{FF2B5EF4-FFF2-40B4-BE49-F238E27FC236}">
                <a16:creationId xmlns:a16="http://schemas.microsoft.com/office/drawing/2014/main" id="{E97B2520-ECEC-4065-B033-307C8F588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334" y="1380806"/>
            <a:ext cx="522297" cy="522297"/>
          </a:xfrm>
          <a:prstGeom prst="rect">
            <a:avLst/>
          </a:prstGeom>
        </p:spPr>
      </p:pic>
      <p:pic>
        <p:nvPicPr>
          <p:cNvPr id="24" name="Graphic 23" descr="Money">
            <a:extLst>
              <a:ext uri="{FF2B5EF4-FFF2-40B4-BE49-F238E27FC236}">
                <a16:creationId xmlns:a16="http://schemas.microsoft.com/office/drawing/2014/main" id="{2716576D-5AD3-409C-AE01-9CB69D402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334" y="4049130"/>
            <a:ext cx="522297" cy="5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4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Recommendations</a:t>
            </a:r>
            <a:endParaRPr lang="ko-KR" altLang="en-US" dirty="0"/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1D52CD3C-EBE9-B347-935B-57FC9712806A}"/>
              </a:ext>
            </a:extLst>
          </p:cNvPr>
          <p:cNvSpPr/>
          <p:nvPr/>
        </p:nvSpPr>
        <p:spPr>
          <a:xfrm>
            <a:off x="5646003" y="2188567"/>
            <a:ext cx="899994" cy="890566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 w="2002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825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0">
            <a:extLst>
              <a:ext uri="{FF2B5EF4-FFF2-40B4-BE49-F238E27FC236}">
                <a16:creationId xmlns:a16="http://schemas.microsoft.com/office/drawing/2014/main" id="{E28B2830-6990-4A79-A6A6-2D28F948EBB7}"/>
              </a:ext>
            </a:extLst>
          </p:cNvPr>
          <p:cNvSpPr/>
          <p:nvPr/>
        </p:nvSpPr>
        <p:spPr>
          <a:xfrm>
            <a:off x="548942" y="1829862"/>
            <a:ext cx="10290526" cy="3372955"/>
          </a:xfrm>
          <a:custGeom>
            <a:avLst/>
            <a:gdLst>
              <a:gd name="connsiteX0" fmla="*/ 0 w 8055429"/>
              <a:gd name="connsiteY0" fmla="*/ 2351314 h 2351314"/>
              <a:gd name="connsiteX1" fmla="*/ 1687286 w 8055429"/>
              <a:gd name="connsiteY1" fmla="*/ 1872343 h 2351314"/>
              <a:gd name="connsiteX2" fmla="*/ 1687286 w 8055429"/>
              <a:gd name="connsiteY2" fmla="*/ 1611086 h 2351314"/>
              <a:gd name="connsiteX3" fmla="*/ 1981200 w 8055429"/>
              <a:gd name="connsiteY3" fmla="*/ 2133600 h 2351314"/>
              <a:gd name="connsiteX4" fmla="*/ 1981200 w 8055429"/>
              <a:gd name="connsiteY4" fmla="*/ 1328057 h 2351314"/>
              <a:gd name="connsiteX5" fmla="*/ 2198914 w 8055429"/>
              <a:gd name="connsiteY5" fmla="*/ 1752600 h 2351314"/>
              <a:gd name="connsiteX6" fmla="*/ 3744686 w 8055429"/>
              <a:gd name="connsiteY6" fmla="*/ 1295400 h 2351314"/>
              <a:gd name="connsiteX7" fmla="*/ 3744686 w 8055429"/>
              <a:gd name="connsiteY7" fmla="*/ 1132114 h 2351314"/>
              <a:gd name="connsiteX8" fmla="*/ 3984172 w 8055429"/>
              <a:gd name="connsiteY8" fmla="*/ 1534886 h 2351314"/>
              <a:gd name="connsiteX9" fmla="*/ 3984172 w 8055429"/>
              <a:gd name="connsiteY9" fmla="*/ 751114 h 2351314"/>
              <a:gd name="connsiteX10" fmla="*/ 4234543 w 8055429"/>
              <a:gd name="connsiteY10" fmla="*/ 1164771 h 2351314"/>
              <a:gd name="connsiteX11" fmla="*/ 5878286 w 8055429"/>
              <a:gd name="connsiteY11" fmla="*/ 685800 h 2351314"/>
              <a:gd name="connsiteX12" fmla="*/ 5878286 w 8055429"/>
              <a:gd name="connsiteY12" fmla="*/ 337457 h 2351314"/>
              <a:gd name="connsiteX13" fmla="*/ 6150429 w 8055429"/>
              <a:gd name="connsiteY13" fmla="*/ 1001486 h 2351314"/>
              <a:gd name="connsiteX14" fmla="*/ 6150429 w 8055429"/>
              <a:gd name="connsiteY14" fmla="*/ 0 h 2351314"/>
              <a:gd name="connsiteX15" fmla="*/ 6357257 w 8055429"/>
              <a:gd name="connsiteY15" fmla="*/ 555171 h 2351314"/>
              <a:gd name="connsiteX16" fmla="*/ 8055429 w 8055429"/>
              <a:gd name="connsiteY16" fmla="*/ 76200 h 2351314"/>
              <a:gd name="connsiteX17" fmla="*/ 8055429 w 8055429"/>
              <a:gd name="connsiteY17" fmla="*/ 76200 h 235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55429" h="2351314">
                <a:moveTo>
                  <a:pt x="0" y="2351314"/>
                </a:moveTo>
                <a:lnTo>
                  <a:pt x="1687286" y="1872343"/>
                </a:lnTo>
                <a:lnTo>
                  <a:pt x="1687286" y="1611086"/>
                </a:lnTo>
                <a:lnTo>
                  <a:pt x="1981200" y="2133600"/>
                </a:lnTo>
                <a:lnTo>
                  <a:pt x="1981200" y="1328057"/>
                </a:lnTo>
                <a:lnTo>
                  <a:pt x="2198914" y="1752600"/>
                </a:lnTo>
                <a:lnTo>
                  <a:pt x="3744686" y="1295400"/>
                </a:lnTo>
                <a:lnTo>
                  <a:pt x="3744686" y="1132114"/>
                </a:lnTo>
                <a:lnTo>
                  <a:pt x="3984172" y="1534886"/>
                </a:lnTo>
                <a:lnTo>
                  <a:pt x="3984172" y="751114"/>
                </a:lnTo>
                <a:lnTo>
                  <a:pt x="4234543" y="1164771"/>
                </a:lnTo>
                <a:lnTo>
                  <a:pt x="5878286" y="685800"/>
                </a:lnTo>
                <a:lnTo>
                  <a:pt x="5878286" y="337457"/>
                </a:lnTo>
                <a:lnTo>
                  <a:pt x="6150429" y="1001486"/>
                </a:lnTo>
                <a:lnTo>
                  <a:pt x="6150429" y="0"/>
                </a:lnTo>
                <a:lnTo>
                  <a:pt x="6357257" y="555171"/>
                </a:lnTo>
                <a:lnTo>
                  <a:pt x="8055429" y="76200"/>
                </a:lnTo>
                <a:lnTo>
                  <a:pt x="8055429" y="76200"/>
                </a:lnTo>
              </a:path>
            </a:pathLst>
          </a:custGeom>
          <a:ln w="19050">
            <a:solidFill>
              <a:schemeClr val="accent6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32ED45-63C9-42A2-B21F-6A559FE70C25}"/>
              </a:ext>
            </a:extLst>
          </p:cNvPr>
          <p:cNvGrpSpPr/>
          <p:nvPr/>
        </p:nvGrpSpPr>
        <p:grpSpPr>
          <a:xfrm flipV="1">
            <a:off x="9280666" y="1500171"/>
            <a:ext cx="864096" cy="1800200"/>
            <a:chOff x="2699792" y="2837856"/>
            <a:chExt cx="864096" cy="1800200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71FE579F-4962-4E92-840E-2A9D70B2A1B5}"/>
                </a:ext>
              </a:extLst>
            </p:cNvPr>
            <p:cNvSpPr/>
            <p:nvPr/>
          </p:nvSpPr>
          <p:spPr>
            <a:xfrm>
              <a:off x="2699792" y="28378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7">
              <a:extLst>
                <a:ext uri="{FF2B5EF4-FFF2-40B4-BE49-F238E27FC236}">
                  <a16:creationId xmlns:a16="http://schemas.microsoft.com/office/drawing/2014/main" id="{A91299B6-CCAC-43F8-B0FA-C6120402B096}"/>
                </a:ext>
              </a:extLst>
            </p:cNvPr>
            <p:cNvSpPr/>
            <p:nvPr/>
          </p:nvSpPr>
          <p:spPr>
            <a:xfrm rot="10800000">
              <a:off x="2699792" y="37379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E249DC-B131-447A-9737-4C7EDABAC4F2}"/>
              </a:ext>
            </a:extLst>
          </p:cNvPr>
          <p:cNvGrpSpPr/>
          <p:nvPr/>
        </p:nvGrpSpPr>
        <p:grpSpPr>
          <a:xfrm flipV="1">
            <a:off x="1268148" y="3839867"/>
            <a:ext cx="864096" cy="1800200"/>
            <a:chOff x="2699792" y="2837856"/>
            <a:chExt cx="864096" cy="1800200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F829CC4E-B510-4C2C-AA14-09B72A52E3E1}"/>
                </a:ext>
              </a:extLst>
            </p:cNvPr>
            <p:cNvSpPr/>
            <p:nvPr/>
          </p:nvSpPr>
          <p:spPr>
            <a:xfrm>
              <a:off x="2699792" y="28378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2FABDE94-087D-425E-966E-ACA4EAF3468D}"/>
                </a:ext>
              </a:extLst>
            </p:cNvPr>
            <p:cNvSpPr/>
            <p:nvPr/>
          </p:nvSpPr>
          <p:spPr>
            <a:xfrm rot="10800000">
              <a:off x="2699792" y="37379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E253D4-B520-4921-9B56-A37DA9A5ED94}"/>
              </a:ext>
            </a:extLst>
          </p:cNvPr>
          <p:cNvGrpSpPr/>
          <p:nvPr/>
        </p:nvGrpSpPr>
        <p:grpSpPr>
          <a:xfrm flipV="1">
            <a:off x="3938987" y="3041681"/>
            <a:ext cx="864096" cy="1800200"/>
            <a:chOff x="2699792" y="2837856"/>
            <a:chExt cx="864096" cy="1800200"/>
          </a:xfrm>
        </p:grpSpPr>
        <p:sp>
          <p:nvSpPr>
            <p:cNvPr id="12" name="Rounded Rectangle 7">
              <a:extLst>
                <a:ext uri="{FF2B5EF4-FFF2-40B4-BE49-F238E27FC236}">
                  <a16:creationId xmlns:a16="http://schemas.microsoft.com/office/drawing/2014/main" id="{F633731F-222D-4949-AB3E-333E12EDFE6C}"/>
                </a:ext>
              </a:extLst>
            </p:cNvPr>
            <p:cNvSpPr/>
            <p:nvPr/>
          </p:nvSpPr>
          <p:spPr>
            <a:xfrm>
              <a:off x="2699792" y="28378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C27E0CF8-ED47-48EC-944C-96DC58B801E9}"/>
                </a:ext>
              </a:extLst>
            </p:cNvPr>
            <p:cNvSpPr/>
            <p:nvPr/>
          </p:nvSpPr>
          <p:spPr>
            <a:xfrm rot="10800000">
              <a:off x="2699792" y="37379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3837E1-8CFB-4214-B19A-1E9E3AA382BF}"/>
              </a:ext>
            </a:extLst>
          </p:cNvPr>
          <p:cNvGrpSpPr/>
          <p:nvPr/>
        </p:nvGrpSpPr>
        <p:grpSpPr>
          <a:xfrm flipV="1">
            <a:off x="6609826" y="2280070"/>
            <a:ext cx="864096" cy="1800200"/>
            <a:chOff x="2699792" y="2837856"/>
            <a:chExt cx="864096" cy="1800200"/>
          </a:xfrm>
        </p:grpSpPr>
        <p:sp>
          <p:nvSpPr>
            <p:cNvPr id="15" name="Rounded Rectangle 7">
              <a:extLst>
                <a:ext uri="{FF2B5EF4-FFF2-40B4-BE49-F238E27FC236}">
                  <a16:creationId xmlns:a16="http://schemas.microsoft.com/office/drawing/2014/main" id="{C6541BB7-9356-4F06-8F65-D808A4420A8B}"/>
                </a:ext>
              </a:extLst>
            </p:cNvPr>
            <p:cNvSpPr/>
            <p:nvPr/>
          </p:nvSpPr>
          <p:spPr>
            <a:xfrm>
              <a:off x="2699792" y="28378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EF989F32-8CE7-4BE5-96E8-BBEC9C83B2E3}"/>
                </a:ext>
              </a:extLst>
            </p:cNvPr>
            <p:cNvSpPr/>
            <p:nvPr/>
          </p:nvSpPr>
          <p:spPr>
            <a:xfrm rot="10800000">
              <a:off x="2699792" y="3737956"/>
              <a:ext cx="864096" cy="900100"/>
            </a:xfrm>
            <a:custGeom>
              <a:avLst/>
              <a:gdLst/>
              <a:ahLst/>
              <a:cxnLst/>
              <a:rect l="l" t="t" r="r" b="b"/>
              <a:pathLst>
                <a:path w="864096" h="900100">
                  <a:moveTo>
                    <a:pt x="432048" y="0"/>
                  </a:moveTo>
                  <a:cubicBezTo>
                    <a:pt x="670662" y="0"/>
                    <a:pt x="864096" y="193434"/>
                    <a:pt x="864096" y="432048"/>
                  </a:cubicBezTo>
                  <a:lnTo>
                    <a:pt x="864096" y="900100"/>
                  </a:lnTo>
                  <a:lnTo>
                    <a:pt x="0" y="900100"/>
                  </a:lnTo>
                  <a:lnTo>
                    <a:pt x="0" y="432048"/>
                  </a:lnTo>
                  <a:cubicBezTo>
                    <a:pt x="0" y="193434"/>
                    <a:pt x="193434" y="0"/>
                    <a:pt x="43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561700-1C45-403A-A0F8-E41B421830D2}"/>
              </a:ext>
            </a:extLst>
          </p:cNvPr>
          <p:cNvSpPr txBox="1"/>
          <p:nvPr/>
        </p:nvSpPr>
        <p:spPr>
          <a:xfrm>
            <a:off x="1268149" y="429586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1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AE517-578F-4FDB-9D85-69E576585D53}"/>
              </a:ext>
            </a:extLst>
          </p:cNvPr>
          <p:cNvSpPr txBox="1"/>
          <p:nvPr/>
        </p:nvSpPr>
        <p:spPr>
          <a:xfrm>
            <a:off x="3938986" y="351378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2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C9D61-AD35-4EAF-B9D1-E16A7BDB8C82}"/>
              </a:ext>
            </a:extLst>
          </p:cNvPr>
          <p:cNvSpPr txBox="1"/>
          <p:nvPr/>
        </p:nvSpPr>
        <p:spPr>
          <a:xfrm>
            <a:off x="6609823" y="273170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3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988F1-6F53-4006-BCFD-C1D3BCF58270}"/>
              </a:ext>
            </a:extLst>
          </p:cNvPr>
          <p:cNvGrpSpPr/>
          <p:nvPr/>
        </p:nvGrpSpPr>
        <p:grpSpPr>
          <a:xfrm>
            <a:off x="59713" y="5630864"/>
            <a:ext cx="3703642" cy="1005590"/>
            <a:chOff x="-348140" y="4130966"/>
            <a:chExt cx="3703642" cy="100559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E15447-F564-414B-8010-CDF23715128D}"/>
                </a:ext>
              </a:extLst>
            </p:cNvPr>
            <p:cNvSpPr txBox="1"/>
            <p:nvPr/>
          </p:nvSpPr>
          <p:spPr>
            <a:xfrm>
              <a:off x="-348140" y="4490225"/>
              <a:ext cx="3703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Surgeon trainings for minimizing the overall failure rate of the clinic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676BCD-C8D7-46AA-AF41-47DB8DF72F0A}"/>
                </a:ext>
              </a:extLst>
            </p:cNvPr>
            <p:cNvSpPr txBox="1"/>
            <p:nvPr/>
          </p:nvSpPr>
          <p:spPr>
            <a:xfrm>
              <a:off x="86934" y="4130966"/>
              <a:ext cx="241081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Sessions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9C46EB-2306-4AF3-9183-4AD88BDD4638}"/>
              </a:ext>
            </a:extLst>
          </p:cNvPr>
          <p:cNvGrpSpPr/>
          <p:nvPr/>
        </p:nvGrpSpPr>
        <p:grpSpPr>
          <a:xfrm>
            <a:off x="2372914" y="1380364"/>
            <a:ext cx="4127582" cy="1583205"/>
            <a:chOff x="570793" y="4212794"/>
            <a:chExt cx="1625933" cy="13841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3CB884-62D5-4F11-8D3C-444A34CCBF08}"/>
                </a:ext>
              </a:extLst>
            </p:cNvPr>
            <p:cNvSpPr txBox="1"/>
            <p:nvPr/>
          </p:nvSpPr>
          <p:spPr>
            <a:xfrm>
              <a:off x="693663" y="4547537"/>
              <a:ext cx="1343724" cy="1049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Warning system for patients and doctors in cases where parameters are in the flagged range suggested by the model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F2975D-0546-46D1-B4D4-D8C2706DC834}"/>
                </a:ext>
              </a:extLst>
            </p:cNvPr>
            <p:cNvSpPr txBox="1"/>
            <p:nvPr/>
          </p:nvSpPr>
          <p:spPr>
            <a:xfrm>
              <a:off x="570793" y="4212794"/>
              <a:ext cx="162593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Early Warning System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D78614-3CA6-47E3-8841-715C6F046154}"/>
              </a:ext>
            </a:extLst>
          </p:cNvPr>
          <p:cNvGrpSpPr/>
          <p:nvPr/>
        </p:nvGrpSpPr>
        <p:grpSpPr>
          <a:xfrm>
            <a:off x="5355668" y="4097408"/>
            <a:ext cx="3372407" cy="1553340"/>
            <a:chOff x="544964" y="4172546"/>
            <a:chExt cx="1530474" cy="155334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4B738D-FE27-4D63-8CD3-951480D05A2D}"/>
                </a:ext>
              </a:extLst>
            </p:cNvPr>
            <p:cNvSpPr txBox="1"/>
            <p:nvPr/>
          </p:nvSpPr>
          <p:spPr>
            <a:xfrm>
              <a:off x="720110" y="4802556"/>
              <a:ext cx="11912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E.g. Possible use of blood thinners to avoid blood clots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C76ECA-92F8-43C0-B3F6-C4A9186A3CA7}"/>
                </a:ext>
              </a:extLst>
            </p:cNvPr>
            <p:cNvSpPr txBox="1"/>
            <p:nvPr/>
          </p:nvSpPr>
          <p:spPr>
            <a:xfrm>
              <a:off x="544964" y="4172546"/>
              <a:ext cx="1530474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Precaution for patients who smoke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0273633-0E4C-48A5-96F9-9D983FEE05B9}"/>
              </a:ext>
            </a:extLst>
          </p:cNvPr>
          <p:cNvSpPr txBox="1"/>
          <p:nvPr/>
        </p:nvSpPr>
        <p:spPr>
          <a:xfrm>
            <a:off x="9712714" y="932243"/>
            <a:ext cx="2216238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Low Surgery Failures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42" name="Graphic 41" descr="Trophy">
            <a:extLst>
              <a:ext uri="{FF2B5EF4-FFF2-40B4-BE49-F238E27FC236}">
                <a16:creationId xmlns:a16="http://schemas.microsoft.com/office/drawing/2014/main" id="{B0BCBB9C-72B9-CF46-9600-69BC20AB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5514" y="1884090"/>
            <a:ext cx="914400" cy="914400"/>
          </a:xfrm>
          <a:prstGeom prst="rect">
            <a:avLst/>
          </a:prstGeom>
        </p:spPr>
      </p:pic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C94412CC-6208-454C-A15B-2EEF3E587AD3}"/>
              </a:ext>
            </a:extLst>
          </p:cNvPr>
          <p:cNvSpPr txBox="1">
            <a:spLocks/>
          </p:cNvSpPr>
          <p:nvPr/>
        </p:nvSpPr>
        <p:spPr>
          <a:xfrm>
            <a:off x="494787" y="187817"/>
            <a:ext cx="11573197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54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Way to Success</a:t>
            </a:r>
          </a:p>
        </p:txBody>
      </p:sp>
      <p:pic>
        <p:nvPicPr>
          <p:cNvPr id="46" name="Graphic 45" descr="Smoking">
            <a:extLst>
              <a:ext uri="{FF2B5EF4-FFF2-40B4-BE49-F238E27FC236}">
                <a16:creationId xmlns:a16="http://schemas.microsoft.com/office/drawing/2014/main" id="{3853E451-BF69-7B48-B78D-27F5D8401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139" y="3148922"/>
            <a:ext cx="715464" cy="715464"/>
          </a:xfrm>
          <a:prstGeom prst="rect">
            <a:avLst/>
          </a:prstGeom>
        </p:spPr>
      </p:pic>
      <p:pic>
        <p:nvPicPr>
          <p:cNvPr id="48" name="Graphic 47" descr="Warning">
            <a:extLst>
              <a:ext uri="{FF2B5EF4-FFF2-40B4-BE49-F238E27FC236}">
                <a16:creationId xmlns:a16="http://schemas.microsoft.com/office/drawing/2014/main" id="{07C75141-0B2A-A842-B08E-C0BA09E35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3514" y="4056939"/>
            <a:ext cx="575039" cy="575039"/>
          </a:xfrm>
          <a:prstGeom prst="rect">
            <a:avLst/>
          </a:prstGeom>
        </p:spPr>
      </p:pic>
      <p:pic>
        <p:nvPicPr>
          <p:cNvPr id="50" name="Graphic 49" descr="Teacher">
            <a:extLst>
              <a:ext uri="{FF2B5EF4-FFF2-40B4-BE49-F238E27FC236}">
                <a16:creationId xmlns:a16="http://schemas.microsoft.com/office/drawing/2014/main" id="{EED6AF0B-316B-C44C-A3EF-8E6C61C9F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3628" y="4830790"/>
            <a:ext cx="653136" cy="653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A6A933D-C104-467C-B0A4-FB8E1208366B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FUTURE SCOPE</a:t>
            </a:r>
            <a:endParaRPr lang="ko-KR" altLang="en-US" dirty="0"/>
          </a:p>
        </p:txBody>
      </p:sp>
      <p:pic>
        <p:nvPicPr>
          <p:cNvPr id="4" name="Graphic 3" descr="Telescope">
            <a:extLst>
              <a:ext uri="{FF2B5EF4-FFF2-40B4-BE49-F238E27FC236}">
                <a16:creationId xmlns:a16="http://schemas.microsoft.com/office/drawing/2014/main" id="{2683F718-7B0C-154C-B37D-EDB5F622E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591" y="1999702"/>
            <a:ext cx="1172818" cy="11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1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AA55298-AEE5-AE48-9826-092290A69DF2}"/>
              </a:ext>
            </a:extLst>
          </p:cNvPr>
          <p:cNvGrpSpPr/>
          <p:nvPr/>
        </p:nvGrpSpPr>
        <p:grpSpPr>
          <a:xfrm>
            <a:off x="564596" y="1324968"/>
            <a:ext cx="4894909" cy="4519886"/>
            <a:chOff x="676819" y="1550868"/>
            <a:chExt cx="4894909" cy="45198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B3D499-4DE0-4C36-AFAD-7ADCF2DD8780}"/>
                </a:ext>
              </a:extLst>
            </p:cNvPr>
            <p:cNvGrpSpPr/>
            <p:nvPr/>
          </p:nvGrpSpPr>
          <p:grpSpPr>
            <a:xfrm rot="16200000">
              <a:off x="3968855" y="4506512"/>
              <a:ext cx="1645920" cy="1482562"/>
              <a:chOff x="971600" y="1733231"/>
              <a:chExt cx="1620000" cy="1440000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B1179E29-977D-41C0-BAB0-4234C9073580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09CB227-87D3-427E-BA55-50509F50CBE3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5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3E95E-817B-4050-ABF6-2326BE2B7F56}"/>
                </a:ext>
              </a:extLst>
            </p:cNvPr>
            <p:cNvSpPr txBox="1"/>
            <p:nvPr/>
          </p:nvSpPr>
          <p:spPr>
            <a:xfrm>
              <a:off x="4027749" y="5093903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Doctor Notes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7F49C2-E34F-490E-BCD3-32499A9CCE2F}"/>
                </a:ext>
              </a:extLst>
            </p:cNvPr>
            <p:cNvGrpSpPr/>
            <p:nvPr/>
          </p:nvGrpSpPr>
          <p:grpSpPr>
            <a:xfrm rot="16200000">
              <a:off x="3162572" y="3078135"/>
              <a:ext cx="1645920" cy="1504727"/>
              <a:chOff x="971600" y="1733232"/>
              <a:chExt cx="1620000" cy="1440000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5363E980-4C17-498E-A1DB-3F3CEE92CB76}"/>
                  </a:ext>
                </a:extLst>
              </p:cNvPr>
              <p:cNvSpPr/>
              <p:nvPr/>
            </p:nvSpPr>
            <p:spPr>
              <a:xfrm>
                <a:off x="971600" y="1733232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AAFA6EEA-27C2-432A-8CF1-245B5FFC6356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6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77A313-A5E0-4366-A1B6-E132C775EF85}"/>
                </a:ext>
              </a:extLst>
            </p:cNvPr>
            <p:cNvSpPr txBox="1"/>
            <p:nvPr/>
          </p:nvSpPr>
          <p:spPr>
            <a:xfrm>
              <a:off x="3250822" y="3683833"/>
              <a:ext cx="1498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Co-Morbid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750FD7-B270-4137-B787-8C4AA9223F1D}"/>
                </a:ext>
              </a:extLst>
            </p:cNvPr>
            <p:cNvGrpSpPr/>
            <p:nvPr/>
          </p:nvGrpSpPr>
          <p:grpSpPr>
            <a:xfrm rot="16200000">
              <a:off x="2318804" y="4495430"/>
              <a:ext cx="1645920" cy="1504727"/>
              <a:chOff x="971600" y="1733231"/>
              <a:chExt cx="1620000" cy="1440000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22874F96-8CF6-409E-8542-067B20FC8F4B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58C96E47-019A-4D78-9A11-FBA6CFDA190A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4">
                  <a:lumMod val="90000"/>
                </a:schemeClr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2F90A4-63EA-4D06-AE8D-7A19610679C3}"/>
                </a:ext>
              </a:extLst>
            </p:cNvPr>
            <p:cNvSpPr txBox="1"/>
            <p:nvPr/>
          </p:nvSpPr>
          <p:spPr>
            <a:xfrm>
              <a:off x="2380337" y="5088079"/>
              <a:ext cx="1498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Angle of Cut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F68C01-512A-414C-8F0E-9A9D60145F4A}"/>
                </a:ext>
              </a:extLst>
            </p:cNvPr>
            <p:cNvGrpSpPr/>
            <p:nvPr/>
          </p:nvGrpSpPr>
          <p:grpSpPr>
            <a:xfrm rot="16200000">
              <a:off x="629091" y="4472562"/>
              <a:ext cx="1645920" cy="1550464"/>
              <a:chOff x="971600" y="1733231"/>
              <a:chExt cx="1620000" cy="1440000"/>
            </a:xfrm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30B01601-E428-4AEE-AA1A-CAB0D6112776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3C68C33A-9F77-4D0A-B00D-7ACB8434DCFA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5A5EBB-A3F5-4A5F-98A9-5C13F04050F9}"/>
                </a:ext>
              </a:extLst>
            </p:cNvPr>
            <p:cNvSpPr txBox="1"/>
            <p:nvPr/>
          </p:nvSpPr>
          <p:spPr>
            <a:xfrm>
              <a:off x="691596" y="5089338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Gait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EBDD33-0C09-4477-8B4A-990004D12012}"/>
                </a:ext>
              </a:extLst>
            </p:cNvPr>
            <p:cNvGrpSpPr/>
            <p:nvPr/>
          </p:nvGrpSpPr>
          <p:grpSpPr>
            <a:xfrm rot="16200000">
              <a:off x="1477142" y="3058528"/>
              <a:ext cx="1645920" cy="1550464"/>
              <a:chOff x="971600" y="1733231"/>
              <a:chExt cx="1620000" cy="1440000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5572C40F-AE2A-493B-AF1E-D5F3DEE5AE1A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BF9A2ED9-0358-4B74-8813-0EF6EA5821BA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868AE8-C1CD-4AD4-9E7E-21C7756304B7}"/>
                </a:ext>
              </a:extLst>
            </p:cNvPr>
            <p:cNvSpPr txBox="1"/>
            <p:nvPr/>
          </p:nvSpPr>
          <p:spPr>
            <a:xfrm>
              <a:off x="1519882" y="3683833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Knee X-Ray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66414B-3F0B-4D35-852D-F85532E9BB3C}"/>
                </a:ext>
              </a:extLst>
            </p:cNvPr>
            <p:cNvGrpSpPr/>
            <p:nvPr/>
          </p:nvGrpSpPr>
          <p:grpSpPr>
            <a:xfrm rot="16200000">
              <a:off x="2331724" y="1598596"/>
              <a:ext cx="1645920" cy="1550464"/>
              <a:chOff x="971600" y="1733231"/>
              <a:chExt cx="1620000" cy="1440000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87E35F59-D6F7-4386-AFC7-16DD0A51F5C8}"/>
                  </a:ext>
                </a:extLst>
              </p:cNvPr>
              <p:cNvSpPr/>
              <p:nvPr/>
            </p:nvSpPr>
            <p:spPr>
              <a:xfrm>
                <a:off x="971600" y="1733231"/>
                <a:ext cx="1620000" cy="1440000"/>
              </a:xfrm>
              <a:prstGeom prst="hexagon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30EC0552-D1A0-49A0-B3C7-A3E8B4CBB8F3}"/>
                  </a:ext>
                </a:extLst>
              </p:cNvPr>
              <p:cNvSpPr/>
              <p:nvPr/>
            </p:nvSpPr>
            <p:spPr>
              <a:xfrm>
                <a:off x="1061600" y="1805231"/>
                <a:ext cx="1440000" cy="1296000"/>
              </a:xfrm>
              <a:prstGeom prst="hexagon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0F10AD-BA52-43CB-B19A-1250B376703C}"/>
                </a:ext>
              </a:extLst>
            </p:cNvPr>
            <p:cNvSpPr txBox="1"/>
            <p:nvPr/>
          </p:nvSpPr>
          <p:spPr>
            <a:xfrm>
              <a:off x="2406769" y="2225641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VASP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3DF063-D99F-A142-80AA-DA41CB4F667F}"/>
              </a:ext>
            </a:extLst>
          </p:cNvPr>
          <p:cNvGrpSpPr/>
          <p:nvPr/>
        </p:nvGrpSpPr>
        <p:grpSpPr>
          <a:xfrm>
            <a:off x="6353408" y="1836425"/>
            <a:ext cx="5273996" cy="3462152"/>
            <a:chOff x="6050337" y="2138548"/>
            <a:chExt cx="5273996" cy="34621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0640A51-022E-8949-807B-8A5BD98C2DA9}"/>
                </a:ext>
              </a:extLst>
            </p:cNvPr>
            <p:cNvGrpSpPr/>
            <p:nvPr/>
          </p:nvGrpSpPr>
          <p:grpSpPr>
            <a:xfrm>
              <a:off x="6050337" y="2138548"/>
              <a:ext cx="5177440" cy="732199"/>
              <a:chOff x="6050337" y="2138548"/>
              <a:chExt cx="5177440" cy="732199"/>
            </a:xfrm>
          </p:grpSpPr>
          <p:sp>
            <p:nvSpPr>
              <p:cNvPr id="40" name="Rounded Rectangle 40">
                <a:extLst>
                  <a:ext uri="{FF2B5EF4-FFF2-40B4-BE49-F238E27FC236}">
                    <a16:creationId xmlns:a16="http://schemas.microsoft.com/office/drawing/2014/main" id="{C3254C2E-DC53-410D-AC70-B2C061F8B6E5}"/>
                  </a:ext>
                </a:extLst>
              </p:cNvPr>
              <p:cNvSpPr/>
              <p:nvPr/>
            </p:nvSpPr>
            <p:spPr>
              <a:xfrm>
                <a:off x="6050337" y="2138548"/>
                <a:ext cx="5177440" cy="724247"/>
              </a:xfrm>
              <a:prstGeom prst="roundRect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3C797E-D5BD-45D5-94D6-D2F909A3FE20}"/>
                  </a:ext>
                </a:extLst>
              </p:cNvPr>
              <p:cNvSpPr txBox="1"/>
              <p:nvPr/>
            </p:nvSpPr>
            <p:spPr>
              <a:xfrm>
                <a:off x="6521675" y="2162861"/>
                <a:ext cx="470610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ko-KR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Data on criterions like gait and VASP to better define success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9304BC2-8BAE-D843-8E78-007CED05E192}"/>
                </a:ext>
              </a:extLst>
            </p:cNvPr>
            <p:cNvGrpSpPr/>
            <p:nvPr/>
          </p:nvGrpSpPr>
          <p:grpSpPr>
            <a:xfrm>
              <a:off x="6050337" y="3524368"/>
              <a:ext cx="5273996" cy="804736"/>
              <a:chOff x="6050337" y="2980642"/>
              <a:chExt cx="5273996" cy="804736"/>
            </a:xfrm>
          </p:grpSpPr>
          <p:sp>
            <p:nvSpPr>
              <p:cNvPr id="41" name="Rounded Rectangle 41">
                <a:extLst>
                  <a:ext uri="{FF2B5EF4-FFF2-40B4-BE49-F238E27FC236}">
                    <a16:creationId xmlns:a16="http://schemas.microsoft.com/office/drawing/2014/main" id="{DC13CE72-041F-4D16-915B-24DE3C1F3EC0}"/>
                  </a:ext>
                </a:extLst>
              </p:cNvPr>
              <p:cNvSpPr/>
              <p:nvPr/>
            </p:nvSpPr>
            <p:spPr>
              <a:xfrm>
                <a:off x="6050337" y="2980642"/>
                <a:ext cx="5177440" cy="804736"/>
              </a:xfrm>
              <a:prstGeom prst="round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FF7DEC-9A66-4424-8C0B-23FDCCD02408}"/>
                  </a:ext>
                </a:extLst>
              </p:cNvPr>
              <p:cNvSpPr txBox="1"/>
              <p:nvPr/>
            </p:nvSpPr>
            <p:spPr>
              <a:xfrm>
                <a:off x="6521675" y="3077492"/>
                <a:ext cx="48026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ko-KR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Data on Surgery specifics like angle of cut for more realizable model 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DF5517B-A439-6644-BE55-9A55FD43F71F}"/>
                </a:ext>
              </a:extLst>
            </p:cNvPr>
            <p:cNvGrpSpPr/>
            <p:nvPr/>
          </p:nvGrpSpPr>
          <p:grpSpPr>
            <a:xfrm>
              <a:off x="6050337" y="4982725"/>
              <a:ext cx="5273996" cy="617975"/>
              <a:chOff x="6050337" y="3903225"/>
              <a:chExt cx="5273996" cy="617975"/>
            </a:xfrm>
          </p:grpSpPr>
          <p:sp>
            <p:nvSpPr>
              <p:cNvPr id="42" name="Rounded Rectangle 42">
                <a:extLst>
                  <a:ext uri="{FF2B5EF4-FFF2-40B4-BE49-F238E27FC236}">
                    <a16:creationId xmlns:a16="http://schemas.microsoft.com/office/drawing/2014/main" id="{7BE814C5-9A15-438C-854C-14D71092BB5E}"/>
                  </a:ext>
                </a:extLst>
              </p:cNvPr>
              <p:cNvSpPr/>
              <p:nvPr/>
            </p:nvSpPr>
            <p:spPr>
              <a:xfrm>
                <a:off x="6050337" y="3903225"/>
                <a:ext cx="5177440" cy="617975"/>
              </a:xfrm>
              <a:prstGeom prst="roundRect">
                <a:avLst/>
              </a:prstGeom>
              <a:noFill/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E7A2BC-57C3-4BE6-AA1F-FCE95D2EBFE6}"/>
                  </a:ext>
                </a:extLst>
              </p:cNvPr>
              <p:cNvSpPr txBox="1"/>
              <p:nvPr/>
            </p:nvSpPr>
            <p:spPr>
              <a:xfrm>
                <a:off x="6521675" y="3960797"/>
                <a:ext cx="48026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ko-KR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More granular analysis for financials</a:t>
                </a:r>
              </a:p>
            </p:txBody>
          </p:sp>
        </p:grpSp>
        <p:pic>
          <p:nvPicPr>
            <p:cNvPr id="63" name="Graphic 62" descr="Stethoscope">
              <a:extLst>
                <a:ext uri="{FF2B5EF4-FFF2-40B4-BE49-F238E27FC236}">
                  <a16:creationId xmlns:a16="http://schemas.microsoft.com/office/drawing/2014/main" id="{4AFD83A1-E7CD-7F4B-8DA0-3B4F2A8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88310" y="2300121"/>
              <a:ext cx="433365" cy="433365"/>
            </a:xfrm>
            <a:prstGeom prst="rect">
              <a:avLst/>
            </a:prstGeom>
          </p:spPr>
        </p:pic>
        <p:pic>
          <p:nvPicPr>
            <p:cNvPr id="64" name="Graphic 63" descr="Stethoscope">
              <a:extLst>
                <a:ext uri="{FF2B5EF4-FFF2-40B4-BE49-F238E27FC236}">
                  <a16:creationId xmlns:a16="http://schemas.microsoft.com/office/drawing/2014/main" id="{0C662767-782E-E643-9710-4EE31A12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88310" y="3758478"/>
              <a:ext cx="433365" cy="433365"/>
            </a:xfrm>
            <a:prstGeom prst="rect">
              <a:avLst/>
            </a:prstGeom>
          </p:spPr>
        </p:pic>
        <p:pic>
          <p:nvPicPr>
            <p:cNvPr id="65" name="Graphic 64" descr="Stethoscope">
              <a:extLst>
                <a:ext uri="{FF2B5EF4-FFF2-40B4-BE49-F238E27FC236}">
                  <a16:creationId xmlns:a16="http://schemas.microsoft.com/office/drawing/2014/main" id="{35B09279-0B5A-734F-BB57-6A0D9A4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88310" y="5073552"/>
              <a:ext cx="433365" cy="433365"/>
            </a:xfrm>
            <a:prstGeom prst="rect">
              <a:avLst/>
            </a:prstGeom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0DA649A-6285-A541-8DEE-D2A4EA338A4D}"/>
              </a:ext>
            </a:extLst>
          </p:cNvPr>
          <p:cNvSpPr/>
          <p:nvPr/>
        </p:nvSpPr>
        <p:spPr>
          <a:xfrm>
            <a:off x="500588" y="733798"/>
            <a:ext cx="9213804" cy="480131"/>
          </a:xfrm>
          <a:prstGeom prst="rect">
            <a:avLst/>
          </a:prstGeom>
        </p:spPr>
        <p:txBody>
          <a:bodyPr anchor="ctr"/>
          <a:lstStyle/>
          <a:p>
            <a:pPr defTabSz="914423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Variables that could give useful insights in the future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BE6843-0C3F-4A51-B8F2-5E0EC07B59A8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0B080C9-B8A3-4852-96A4-F940C0F4781C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49" name="Google Shape;97;p14">
                <a:extLst>
                  <a:ext uri="{FF2B5EF4-FFF2-40B4-BE49-F238E27FC236}">
                    <a16:creationId xmlns:a16="http://schemas.microsoft.com/office/drawing/2014/main" id="{706E6B32-95E8-4C47-8B8B-7D0600203025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D91CBA-4C9B-4396-9662-1F02DCE2FB4D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52" name="Picture 5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8D012219-5ED5-434E-9114-F344EAD88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48" name="Google Shape;99;p14" descr="KrannertPositioning.png">
              <a:extLst>
                <a:ext uri="{FF2B5EF4-FFF2-40B4-BE49-F238E27FC236}">
                  <a16:creationId xmlns:a16="http://schemas.microsoft.com/office/drawing/2014/main" id="{6AAF922C-94EE-44C0-958B-5F3CE90D046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7444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148C8-35EF-1D44-822E-68AEB3A8912A}"/>
              </a:ext>
            </a:extLst>
          </p:cNvPr>
          <p:cNvSpPr/>
          <p:nvPr/>
        </p:nvSpPr>
        <p:spPr>
          <a:xfrm>
            <a:off x="0" y="5340626"/>
            <a:ext cx="12192000" cy="1139687"/>
          </a:xfrm>
          <a:prstGeom prst="rect">
            <a:avLst/>
          </a:prstGeom>
          <a:solidFill>
            <a:srgbClr val="2395A6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46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BD7A42-8EE9-2142-803E-916238DB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82978" y="17756"/>
            <a:ext cx="6736080" cy="6543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6B05B-25FA-A447-BBED-3E189CD83CB2}"/>
              </a:ext>
            </a:extLst>
          </p:cNvPr>
          <p:cNvSpPr txBox="1"/>
          <p:nvPr/>
        </p:nvSpPr>
        <p:spPr>
          <a:xfrm>
            <a:off x="730170" y="68139"/>
            <a:ext cx="450769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Agenda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9E5675-5BB6-6047-9138-E162CEB2EBD5}"/>
              </a:ext>
            </a:extLst>
          </p:cNvPr>
          <p:cNvGrpSpPr/>
          <p:nvPr/>
        </p:nvGrpSpPr>
        <p:grpSpPr>
          <a:xfrm>
            <a:off x="542983" y="1084603"/>
            <a:ext cx="5536063" cy="557882"/>
            <a:chOff x="5808996" y="1465447"/>
            <a:chExt cx="5536063" cy="5578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0EF1A-EEBC-D14D-A810-77AABA7B775D}"/>
                </a:ext>
              </a:extLst>
            </p:cNvPr>
            <p:cNvSpPr txBox="1"/>
            <p:nvPr/>
          </p:nvSpPr>
          <p:spPr>
            <a:xfrm>
              <a:off x="6837367" y="1469331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Introduction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B213D7-4517-8342-9561-7EF067A4F1FA}"/>
                </a:ext>
              </a:extLst>
            </p:cNvPr>
            <p:cNvSpPr txBox="1"/>
            <p:nvPr/>
          </p:nvSpPr>
          <p:spPr>
            <a:xfrm>
              <a:off x="5808996" y="1465447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A91B34-CC23-5043-B1E3-E3DE299AECB8}"/>
              </a:ext>
            </a:extLst>
          </p:cNvPr>
          <p:cNvGrpSpPr/>
          <p:nvPr/>
        </p:nvGrpSpPr>
        <p:grpSpPr>
          <a:xfrm>
            <a:off x="551365" y="1678345"/>
            <a:ext cx="5527681" cy="553998"/>
            <a:chOff x="5793883" y="1087612"/>
            <a:chExt cx="5527681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5619CA-4E14-DB4C-A138-403D71880792}"/>
                </a:ext>
              </a:extLst>
            </p:cNvPr>
            <p:cNvSpPr txBox="1"/>
            <p:nvPr/>
          </p:nvSpPr>
          <p:spPr>
            <a:xfrm>
              <a:off x="6813872" y="1087612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Objective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CA10F0-989D-1743-89EC-AC77EFA50033}"/>
                </a:ext>
              </a:extLst>
            </p:cNvPr>
            <p:cNvSpPr txBox="1"/>
            <p:nvPr/>
          </p:nvSpPr>
          <p:spPr>
            <a:xfrm>
              <a:off x="5793883" y="1087612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307989-01B7-DB49-88CC-0C9F4F679241}"/>
              </a:ext>
            </a:extLst>
          </p:cNvPr>
          <p:cNvGrpSpPr/>
          <p:nvPr/>
        </p:nvGrpSpPr>
        <p:grpSpPr>
          <a:xfrm>
            <a:off x="556063" y="3448080"/>
            <a:ext cx="7250666" cy="553998"/>
            <a:chOff x="5771149" y="922968"/>
            <a:chExt cx="7250666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29A4E-A97D-A84F-A559-838C589725B4}"/>
                </a:ext>
              </a:extLst>
            </p:cNvPr>
            <p:cNvSpPr txBox="1"/>
            <p:nvPr/>
          </p:nvSpPr>
          <p:spPr>
            <a:xfrm>
              <a:off x="6814633" y="922968"/>
              <a:ext cx="620718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Exploratory Analysis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50F8FA-13D6-D644-B808-55801DADFF08}"/>
                </a:ext>
              </a:extLst>
            </p:cNvPr>
            <p:cNvSpPr txBox="1"/>
            <p:nvPr/>
          </p:nvSpPr>
          <p:spPr>
            <a:xfrm>
              <a:off x="5771149" y="922968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05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93FDB7-F9EC-493E-ACE6-0BE09AAE52D3}"/>
              </a:ext>
            </a:extLst>
          </p:cNvPr>
          <p:cNvGrpSpPr/>
          <p:nvPr/>
        </p:nvGrpSpPr>
        <p:grpSpPr>
          <a:xfrm>
            <a:off x="532569" y="2268203"/>
            <a:ext cx="5551176" cy="553998"/>
            <a:chOff x="556063" y="2286851"/>
            <a:chExt cx="5551176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286DC-3CAB-5146-B911-891C17045F65}"/>
                </a:ext>
              </a:extLst>
            </p:cNvPr>
            <p:cNvSpPr txBox="1"/>
            <p:nvPr/>
          </p:nvSpPr>
          <p:spPr>
            <a:xfrm>
              <a:off x="556063" y="2286851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5CAF54-5780-4BE7-8F5D-67BCC41B0CA0}"/>
                </a:ext>
              </a:extLst>
            </p:cNvPr>
            <p:cNvSpPr txBox="1"/>
            <p:nvPr/>
          </p:nvSpPr>
          <p:spPr>
            <a:xfrm>
              <a:off x="1599547" y="229923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Data Understanding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04D99-3081-4D09-8E68-1FDDD2E69C4A}"/>
              </a:ext>
            </a:extLst>
          </p:cNvPr>
          <p:cNvGrpSpPr/>
          <p:nvPr/>
        </p:nvGrpSpPr>
        <p:grpSpPr>
          <a:xfrm>
            <a:off x="556063" y="2858061"/>
            <a:ext cx="5539937" cy="554159"/>
            <a:chOff x="556063" y="2836221"/>
            <a:chExt cx="5539937" cy="5541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FA810-C952-4E8C-9C4E-04EA62EED764}"/>
                </a:ext>
              </a:extLst>
            </p:cNvPr>
            <p:cNvSpPr txBox="1"/>
            <p:nvPr/>
          </p:nvSpPr>
          <p:spPr>
            <a:xfrm>
              <a:off x="1588308" y="2836221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Analysis Assumptions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6718E-8043-4A7C-97C0-2BF2C9C2070B}"/>
                </a:ext>
              </a:extLst>
            </p:cNvPr>
            <p:cNvSpPr txBox="1"/>
            <p:nvPr/>
          </p:nvSpPr>
          <p:spPr>
            <a:xfrm>
              <a:off x="556063" y="2836382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73D4F-83D4-4F40-94A8-38FD2E22009F}"/>
              </a:ext>
            </a:extLst>
          </p:cNvPr>
          <p:cNvGrpSpPr/>
          <p:nvPr/>
        </p:nvGrpSpPr>
        <p:grpSpPr>
          <a:xfrm>
            <a:off x="549523" y="4037938"/>
            <a:ext cx="5539937" cy="562997"/>
            <a:chOff x="556063" y="4004143"/>
            <a:chExt cx="5539937" cy="562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60AED6-46CD-0E40-ABB1-E3E67CE0D9C6}"/>
                </a:ext>
              </a:extLst>
            </p:cNvPr>
            <p:cNvSpPr txBox="1"/>
            <p:nvPr/>
          </p:nvSpPr>
          <p:spPr>
            <a:xfrm>
              <a:off x="1588308" y="4004143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Statistical Modeling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22765-5031-497F-853C-B6C0B92CBEFF}"/>
                </a:ext>
              </a:extLst>
            </p:cNvPr>
            <p:cNvSpPr txBox="1"/>
            <p:nvPr/>
          </p:nvSpPr>
          <p:spPr>
            <a:xfrm>
              <a:off x="556063" y="4013142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A383-5B40-46A8-B2C6-A9BCCF12377A}"/>
              </a:ext>
            </a:extLst>
          </p:cNvPr>
          <p:cNvGrpSpPr/>
          <p:nvPr/>
        </p:nvGrpSpPr>
        <p:grpSpPr>
          <a:xfrm>
            <a:off x="537268" y="4636795"/>
            <a:ext cx="5551176" cy="557374"/>
            <a:chOff x="556063" y="4595415"/>
            <a:chExt cx="5551176" cy="5573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E75040-76A6-46B3-ADAD-79C865518FFA}"/>
                </a:ext>
              </a:extLst>
            </p:cNvPr>
            <p:cNvSpPr txBox="1"/>
            <p:nvPr/>
          </p:nvSpPr>
          <p:spPr>
            <a:xfrm>
              <a:off x="556063" y="4598791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FF6C28-56BE-4CED-BFD8-B071D20CD896}"/>
                </a:ext>
              </a:extLst>
            </p:cNvPr>
            <p:cNvSpPr txBox="1"/>
            <p:nvPr/>
          </p:nvSpPr>
          <p:spPr>
            <a:xfrm>
              <a:off x="1599547" y="4595415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Business Insights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66DDE8-E98C-471E-8763-B0D60A2576FC}"/>
              </a:ext>
            </a:extLst>
          </p:cNvPr>
          <p:cNvGrpSpPr/>
          <p:nvPr/>
        </p:nvGrpSpPr>
        <p:grpSpPr>
          <a:xfrm>
            <a:off x="541967" y="5230029"/>
            <a:ext cx="5551176" cy="553998"/>
            <a:chOff x="556063" y="5209339"/>
            <a:chExt cx="555117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FBC072-2A3C-41BD-BEA1-C31869A24C91}"/>
                </a:ext>
              </a:extLst>
            </p:cNvPr>
            <p:cNvSpPr txBox="1"/>
            <p:nvPr/>
          </p:nvSpPr>
          <p:spPr>
            <a:xfrm>
              <a:off x="556063" y="5209339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4C1ED0-6EA3-4628-84BE-71AAC3B6F51C}"/>
                </a:ext>
              </a:extLst>
            </p:cNvPr>
            <p:cNvSpPr txBox="1"/>
            <p:nvPr/>
          </p:nvSpPr>
          <p:spPr>
            <a:xfrm>
              <a:off x="1599547" y="5209339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Recommendations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12CB56-9A70-4B0B-9980-1FF162E0B9D8}"/>
              </a:ext>
            </a:extLst>
          </p:cNvPr>
          <p:cNvGrpSpPr/>
          <p:nvPr/>
        </p:nvGrpSpPr>
        <p:grpSpPr>
          <a:xfrm>
            <a:off x="546666" y="5819887"/>
            <a:ext cx="5551176" cy="553998"/>
            <a:chOff x="556063" y="5819887"/>
            <a:chExt cx="5551176" cy="5539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A662FE-4B1F-4B59-8232-85EEAB7659F8}"/>
                </a:ext>
              </a:extLst>
            </p:cNvPr>
            <p:cNvSpPr txBox="1"/>
            <p:nvPr/>
          </p:nvSpPr>
          <p:spPr>
            <a:xfrm>
              <a:off x="1599547" y="5819887"/>
              <a:ext cx="4507692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Future Scope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A09F82-6420-4948-8DBF-4FDA7615CE04}"/>
                </a:ext>
              </a:extLst>
            </p:cNvPr>
            <p:cNvSpPr txBox="1"/>
            <p:nvPr/>
          </p:nvSpPr>
          <p:spPr>
            <a:xfrm>
              <a:off x="556063" y="5819887"/>
              <a:ext cx="958096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10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BUSINESS UNDERSTANDING</a:t>
            </a:r>
            <a:endParaRPr lang="ko-KR" alt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10A20BB5-7D55-A545-A069-C33F8441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594" y="2042289"/>
            <a:ext cx="1071282" cy="10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3278" y="249391"/>
            <a:ext cx="6811839" cy="724247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2781EE-22EF-144B-80B4-D03B5417BAD0}"/>
              </a:ext>
            </a:extLst>
          </p:cNvPr>
          <p:cNvGrpSpPr/>
          <p:nvPr/>
        </p:nvGrpSpPr>
        <p:grpSpPr>
          <a:xfrm>
            <a:off x="366468" y="1631711"/>
            <a:ext cx="5433419" cy="2975876"/>
            <a:chOff x="376322" y="2249341"/>
            <a:chExt cx="5433419" cy="29758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523420-C584-9342-899B-AFD896F3220C}"/>
                </a:ext>
              </a:extLst>
            </p:cNvPr>
            <p:cNvGrpSpPr/>
            <p:nvPr/>
          </p:nvGrpSpPr>
          <p:grpSpPr>
            <a:xfrm>
              <a:off x="2631651" y="2502816"/>
              <a:ext cx="3178090" cy="2722401"/>
              <a:chOff x="2431544" y="1475213"/>
              <a:chExt cx="3178090" cy="2722401"/>
            </a:xfrm>
            <a:solidFill>
              <a:schemeClr val="bg1">
                <a:lumMod val="85000"/>
              </a:schemeClr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061739A-BBC1-1347-A89C-D158E28D2F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6752" y="1475213"/>
                <a:ext cx="232882" cy="390015"/>
              </a:xfrm>
              <a:custGeom>
                <a:avLst/>
                <a:gdLst>
                  <a:gd name="T0" fmla="*/ 74 w 230"/>
                  <a:gd name="T1" fmla="*/ 12 h 377"/>
                  <a:gd name="T2" fmla="*/ 28 w 230"/>
                  <a:gd name="T3" fmla="*/ 81 h 377"/>
                  <a:gd name="T4" fmla="*/ 49 w 230"/>
                  <a:gd name="T5" fmla="*/ 107 h 377"/>
                  <a:gd name="T6" fmla="*/ 28 w 230"/>
                  <a:gd name="T7" fmla="*/ 139 h 377"/>
                  <a:gd name="T8" fmla="*/ 41 w 230"/>
                  <a:gd name="T9" fmla="*/ 149 h 377"/>
                  <a:gd name="T10" fmla="*/ 31 w 230"/>
                  <a:gd name="T11" fmla="*/ 171 h 377"/>
                  <a:gd name="T12" fmla="*/ 31 w 230"/>
                  <a:gd name="T13" fmla="*/ 206 h 377"/>
                  <a:gd name="T14" fmla="*/ 0 w 230"/>
                  <a:gd name="T15" fmla="*/ 219 h 377"/>
                  <a:gd name="T16" fmla="*/ 13 w 230"/>
                  <a:gd name="T17" fmla="*/ 229 h 377"/>
                  <a:gd name="T18" fmla="*/ 79 w 230"/>
                  <a:gd name="T19" fmla="*/ 361 h 377"/>
                  <a:gd name="T20" fmla="*/ 131 w 230"/>
                  <a:gd name="T21" fmla="*/ 377 h 377"/>
                  <a:gd name="T22" fmla="*/ 128 w 230"/>
                  <a:gd name="T23" fmla="*/ 350 h 377"/>
                  <a:gd name="T24" fmla="*/ 154 w 230"/>
                  <a:gd name="T25" fmla="*/ 329 h 377"/>
                  <a:gd name="T26" fmla="*/ 144 w 230"/>
                  <a:gd name="T27" fmla="*/ 307 h 377"/>
                  <a:gd name="T28" fmla="*/ 210 w 230"/>
                  <a:gd name="T29" fmla="*/ 280 h 377"/>
                  <a:gd name="T30" fmla="*/ 212 w 230"/>
                  <a:gd name="T31" fmla="*/ 243 h 377"/>
                  <a:gd name="T32" fmla="*/ 250 w 230"/>
                  <a:gd name="T33" fmla="*/ 241 h 377"/>
                  <a:gd name="T34" fmla="*/ 280 w 230"/>
                  <a:gd name="T35" fmla="*/ 213 h 377"/>
                  <a:gd name="T36" fmla="*/ 316 w 230"/>
                  <a:gd name="T37" fmla="*/ 194 h 377"/>
                  <a:gd name="T38" fmla="*/ 316 w 230"/>
                  <a:gd name="T39" fmla="*/ 171 h 377"/>
                  <a:gd name="T40" fmla="*/ 266 w 230"/>
                  <a:gd name="T41" fmla="*/ 163 h 377"/>
                  <a:gd name="T42" fmla="*/ 257 w 230"/>
                  <a:gd name="T43" fmla="*/ 138 h 377"/>
                  <a:gd name="T44" fmla="*/ 207 w 230"/>
                  <a:gd name="T45" fmla="*/ 134 h 377"/>
                  <a:gd name="T46" fmla="*/ 168 w 230"/>
                  <a:gd name="T47" fmla="*/ 22 h 377"/>
                  <a:gd name="T48" fmla="*/ 148 w 230"/>
                  <a:gd name="T49" fmla="*/ 0 h 377"/>
                  <a:gd name="T50" fmla="*/ 99 w 230"/>
                  <a:gd name="T51" fmla="*/ 9 h 377"/>
                  <a:gd name="T52" fmla="*/ 90 w 230"/>
                  <a:gd name="T53" fmla="*/ 20 h 377"/>
                  <a:gd name="T54" fmla="*/ 74 w 230"/>
                  <a:gd name="T55" fmla="*/ 12 h 3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30"/>
                  <a:gd name="T85" fmla="*/ 0 h 377"/>
                  <a:gd name="T86" fmla="*/ 230 w 230"/>
                  <a:gd name="T87" fmla="*/ 377 h 377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30" h="377">
                    <a:moveTo>
                      <a:pt x="54" y="12"/>
                    </a:moveTo>
                    <a:lnTo>
                      <a:pt x="20" y="81"/>
                    </a:lnTo>
                    <a:lnTo>
                      <a:pt x="36" y="107"/>
                    </a:lnTo>
                    <a:lnTo>
                      <a:pt x="20" y="139"/>
                    </a:lnTo>
                    <a:lnTo>
                      <a:pt x="30" y="149"/>
                    </a:lnTo>
                    <a:lnTo>
                      <a:pt x="23" y="171"/>
                    </a:lnTo>
                    <a:lnTo>
                      <a:pt x="23" y="206"/>
                    </a:lnTo>
                    <a:lnTo>
                      <a:pt x="0" y="219"/>
                    </a:lnTo>
                    <a:lnTo>
                      <a:pt x="9" y="229"/>
                    </a:lnTo>
                    <a:lnTo>
                      <a:pt x="57" y="361"/>
                    </a:lnTo>
                    <a:lnTo>
                      <a:pt x="95" y="377"/>
                    </a:lnTo>
                    <a:lnTo>
                      <a:pt x="93" y="350"/>
                    </a:lnTo>
                    <a:lnTo>
                      <a:pt x="112" y="329"/>
                    </a:lnTo>
                    <a:lnTo>
                      <a:pt x="105" y="307"/>
                    </a:lnTo>
                    <a:lnTo>
                      <a:pt x="152" y="280"/>
                    </a:lnTo>
                    <a:lnTo>
                      <a:pt x="154" y="243"/>
                    </a:lnTo>
                    <a:lnTo>
                      <a:pt x="182" y="241"/>
                    </a:lnTo>
                    <a:lnTo>
                      <a:pt x="204" y="213"/>
                    </a:lnTo>
                    <a:lnTo>
                      <a:pt x="230" y="194"/>
                    </a:lnTo>
                    <a:lnTo>
                      <a:pt x="230" y="171"/>
                    </a:lnTo>
                    <a:lnTo>
                      <a:pt x="194" y="163"/>
                    </a:lnTo>
                    <a:lnTo>
                      <a:pt x="187" y="138"/>
                    </a:lnTo>
                    <a:lnTo>
                      <a:pt x="151" y="134"/>
                    </a:lnTo>
                    <a:lnTo>
                      <a:pt x="122" y="22"/>
                    </a:lnTo>
                    <a:lnTo>
                      <a:pt x="108" y="0"/>
                    </a:lnTo>
                    <a:lnTo>
                      <a:pt x="72" y="9"/>
                    </a:lnTo>
                    <a:lnTo>
                      <a:pt x="66" y="20"/>
                    </a:lnTo>
                    <a:lnTo>
                      <a:pt x="5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521A091-7123-074C-8A29-97639E29D6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1731" y="2708248"/>
                <a:ext cx="856430" cy="872356"/>
              </a:xfrm>
              <a:custGeom>
                <a:avLst/>
                <a:gdLst>
                  <a:gd name="T0" fmla="*/ 337 w 846"/>
                  <a:gd name="T1" fmla="*/ 0 h 842"/>
                  <a:gd name="T2" fmla="*/ 594 w 846"/>
                  <a:gd name="T3" fmla="*/ 7 h 842"/>
                  <a:gd name="T4" fmla="*/ 594 w 846"/>
                  <a:gd name="T5" fmla="*/ 160 h 842"/>
                  <a:gd name="T6" fmla="*/ 724 w 846"/>
                  <a:gd name="T7" fmla="*/ 202 h 842"/>
                  <a:gd name="T8" fmla="*/ 761 w 846"/>
                  <a:gd name="T9" fmla="*/ 188 h 842"/>
                  <a:gd name="T10" fmla="*/ 847 w 846"/>
                  <a:gd name="T11" fmla="*/ 221 h 842"/>
                  <a:gd name="T12" fmla="*/ 897 w 846"/>
                  <a:gd name="T13" fmla="*/ 219 h 842"/>
                  <a:gd name="T14" fmla="*/ 996 w 846"/>
                  <a:gd name="T15" fmla="*/ 186 h 842"/>
                  <a:gd name="T16" fmla="*/ 1054 w 846"/>
                  <a:gd name="T17" fmla="*/ 218 h 842"/>
                  <a:gd name="T18" fmla="*/ 1103 w 846"/>
                  <a:gd name="T19" fmla="*/ 226 h 842"/>
                  <a:gd name="T20" fmla="*/ 1103 w 846"/>
                  <a:gd name="T21" fmla="*/ 350 h 842"/>
                  <a:gd name="T22" fmla="*/ 1163 w 846"/>
                  <a:gd name="T23" fmla="*/ 428 h 842"/>
                  <a:gd name="T24" fmla="*/ 1149 w 846"/>
                  <a:gd name="T25" fmla="*/ 534 h 842"/>
                  <a:gd name="T26" fmla="*/ 1086 w 846"/>
                  <a:gd name="T27" fmla="*/ 576 h 842"/>
                  <a:gd name="T28" fmla="*/ 1073 w 846"/>
                  <a:gd name="T29" fmla="*/ 537 h 842"/>
                  <a:gd name="T30" fmla="*/ 1054 w 846"/>
                  <a:gd name="T31" fmla="*/ 555 h 842"/>
                  <a:gd name="T32" fmla="*/ 1068 w 846"/>
                  <a:gd name="T33" fmla="*/ 580 h 842"/>
                  <a:gd name="T34" fmla="*/ 955 w 846"/>
                  <a:gd name="T35" fmla="*/ 643 h 842"/>
                  <a:gd name="T36" fmla="*/ 927 w 846"/>
                  <a:gd name="T37" fmla="*/ 647 h 842"/>
                  <a:gd name="T38" fmla="*/ 868 w 846"/>
                  <a:gd name="T39" fmla="*/ 678 h 842"/>
                  <a:gd name="T40" fmla="*/ 868 w 846"/>
                  <a:gd name="T41" fmla="*/ 696 h 842"/>
                  <a:gd name="T42" fmla="*/ 850 w 846"/>
                  <a:gd name="T43" fmla="*/ 700 h 842"/>
                  <a:gd name="T44" fmla="*/ 864 w 846"/>
                  <a:gd name="T45" fmla="*/ 721 h 842"/>
                  <a:gd name="T46" fmla="*/ 833 w 846"/>
                  <a:gd name="T47" fmla="*/ 752 h 842"/>
                  <a:gd name="T48" fmla="*/ 850 w 846"/>
                  <a:gd name="T49" fmla="*/ 798 h 842"/>
                  <a:gd name="T50" fmla="*/ 868 w 846"/>
                  <a:gd name="T51" fmla="*/ 814 h 842"/>
                  <a:gd name="T52" fmla="*/ 864 w 846"/>
                  <a:gd name="T53" fmla="*/ 842 h 842"/>
                  <a:gd name="T54" fmla="*/ 819 w 846"/>
                  <a:gd name="T55" fmla="*/ 842 h 842"/>
                  <a:gd name="T56" fmla="*/ 780 w 846"/>
                  <a:gd name="T57" fmla="*/ 828 h 842"/>
                  <a:gd name="T58" fmla="*/ 751 w 846"/>
                  <a:gd name="T59" fmla="*/ 831 h 842"/>
                  <a:gd name="T60" fmla="*/ 662 w 846"/>
                  <a:gd name="T61" fmla="*/ 807 h 842"/>
                  <a:gd name="T62" fmla="*/ 620 w 846"/>
                  <a:gd name="T63" fmla="*/ 710 h 842"/>
                  <a:gd name="T64" fmla="*/ 558 w 846"/>
                  <a:gd name="T65" fmla="*/ 664 h 842"/>
                  <a:gd name="T66" fmla="*/ 501 w 846"/>
                  <a:gd name="T67" fmla="*/ 580 h 842"/>
                  <a:gd name="T68" fmla="*/ 477 w 846"/>
                  <a:gd name="T69" fmla="*/ 571 h 842"/>
                  <a:gd name="T70" fmla="*/ 447 w 846"/>
                  <a:gd name="T71" fmla="*/ 550 h 842"/>
                  <a:gd name="T72" fmla="*/ 417 w 846"/>
                  <a:gd name="T73" fmla="*/ 550 h 842"/>
                  <a:gd name="T74" fmla="*/ 374 w 846"/>
                  <a:gd name="T75" fmla="*/ 543 h 842"/>
                  <a:gd name="T76" fmla="*/ 341 w 846"/>
                  <a:gd name="T77" fmla="*/ 550 h 842"/>
                  <a:gd name="T78" fmla="*/ 319 w 846"/>
                  <a:gd name="T79" fmla="*/ 593 h 842"/>
                  <a:gd name="T80" fmla="*/ 285 w 846"/>
                  <a:gd name="T81" fmla="*/ 600 h 842"/>
                  <a:gd name="T82" fmla="*/ 211 w 846"/>
                  <a:gd name="T83" fmla="*/ 567 h 842"/>
                  <a:gd name="T84" fmla="*/ 167 w 846"/>
                  <a:gd name="T85" fmla="*/ 527 h 842"/>
                  <a:gd name="T86" fmla="*/ 159 w 846"/>
                  <a:gd name="T87" fmla="*/ 479 h 842"/>
                  <a:gd name="T88" fmla="*/ 128 w 846"/>
                  <a:gd name="T89" fmla="*/ 446 h 842"/>
                  <a:gd name="T90" fmla="*/ 53 w 846"/>
                  <a:gd name="T91" fmla="*/ 400 h 842"/>
                  <a:gd name="T92" fmla="*/ 0 w 846"/>
                  <a:gd name="T93" fmla="*/ 352 h 842"/>
                  <a:gd name="T94" fmla="*/ 0 w 846"/>
                  <a:gd name="T95" fmla="*/ 332 h 842"/>
                  <a:gd name="T96" fmla="*/ 176 w 846"/>
                  <a:gd name="T97" fmla="*/ 333 h 842"/>
                  <a:gd name="T98" fmla="*/ 319 w 846"/>
                  <a:gd name="T99" fmla="*/ 342 h 842"/>
                  <a:gd name="T100" fmla="*/ 337 w 846"/>
                  <a:gd name="T101" fmla="*/ 0 h 84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846"/>
                  <a:gd name="T154" fmla="*/ 0 h 842"/>
                  <a:gd name="T155" fmla="*/ 846 w 846"/>
                  <a:gd name="T156" fmla="*/ 842 h 84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846" h="842">
                    <a:moveTo>
                      <a:pt x="245" y="0"/>
                    </a:moveTo>
                    <a:lnTo>
                      <a:pt x="432" y="7"/>
                    </a:lnTo>
                    <a:lnTo>
                      <a:pt x="432" y="160"/>
                    </a:lnTo>
                    <a:lnTo>
                      <a:pt x="527" y="202"/>
                    </a:lnTo>
                    <a:lnTo>
                      <a:pt x="553" y="188"/>
                    </a:lnTo>
                    <a:lnTo>
                      <a:pt x="616" y="221"/>
                    </a:lnTo>
                    <a:lnTo>
                      <a:pt x="653" y="219"/>
                    </a:lnTo>
                    <a:lnTo>
                      <a:pt x="725" y="186"/>
                    </a:lnTo>
                    <a:lnTo>
                      <a:pt x="767" y="218"/>
                    </a:lnTo>
                    <a:lnTo>
                      <a:pt x="803" y="226"/>
                    </a:lnTo>
                    <a:lnTo>
                      <a:pt x="803" y="350"/>
                    </a:lnTo>
                    <a:lnTo>
                      <a:pt x="846" y="428"/>
                    </a:lnTo>
                    <a:lnTo>
                      <a:pt x="836" y="534"/>
                    </a:lnTo>
                    <a:lnTo>
                      <a:pt x="790" y="576"/>
                    </a:lnTo>
                    <a:lnTo>
                      <a:pt x="780" y="537"/>
                    </a:lnTo>
                    <a:lnTo>
                      <a:pt x="767" y="555"/>
                    </a:lnTo>
                    <a:lnTo>
                      <a:pt x="777" y="580"/>
                    </a:lnTo>
                    <a:lnTo>
                      <a:pt x="695" y="643"/>
                    </a:lnTo>
                    <a:lnTo>
                      <a:pt x="675" y="647"/>
                    </a:lnTo>
                    <a:lnTo>
                      <a:pt x="632" y="678"/>
                    </a:lnTo>
                    <a:lnTo>
                      <a:pt x="632" y="696"/>
                    </a:lnTo>
                    <a:lnTo>
                      <a:pt x="619" y="700"/>
                    </a:lnTo>
                    <a:lnTo>
                      <a:pt x="629" y="721"/>
                    </a:lnTo>
                    <a:lnTo>
                      <a:pt x="606" y="752"/>
                    </a:lnTo>
                    <a:lnTo>
                      <a:pt x="619" y="798"/>
                    </a:lnTo>
                    <a:lnTo>
                      <a:pt x="632" y="814"/>
                    </a:lnTo>
                    <a:lnTo>
                      <a:pt x="629" y="842"/>
                    </a:lnTo>
                    <a:lnTo>
                      <a:pt x="596" y="842"/>
                    </a:lnTo>
                    <a:lnTo>
                      <a:pt x="567" y="828"/>
                    </a:lnTo>
                    <a:lnTo>
                      <a:pt x="547" y="831"/>
                    </a:lnTo>
                    <a:lnTo>
                      <a:pt x="481" y="807"/>
                    </a:lnTo>
                    <a:lnTo>
                      <a:pt x="452" y="710"/>
                    </a:lnTo>
                    <a:lnTo>
                      <a:pt x="406" y="664"/>
                    </a:lnTo>
                    <a:lnTo>
                      <a:pt x="365" y="580"/>
                    </a:lnTo>
                    <a:lnTo>
                      <a:pt x="347" y="571"/>
                    </a:lnTo>
                    <a:lnTo>
                      <a:pt x="325" y="550"/>
                    </a:lnTo>
                    <a:lnTo>
                      <a:pt x="304" y="550"/>
                    </a:lnTo>
                    <a:lnTo>
                      <a:pt x="272" y="543"/>
                    </a:lnTo>
                    <a:lnTo>
                      <a:pt x="248" y="550"/>
                    </a:lnTo>
                    <a:lnTo>
                      <a:pt x="232" y="593"/>
                    </a:lnTo>
                    <a:lnTo>
                      <a:pt x="207" y="600"/>
                    </a:lnTo>
                    <a:lnTo>
                      <a:pt x="153" y="567"/>
                    </a:lnTo>
                    <a:lnTo>
                      <a:pt x="121" y="527"/>
                    </a:lnTo>
                    <a:lnTo>
                      <a:pt x="116" y="479"/>
                    </a:lnTo>
                    <a:lnTo>
                      <a:pt x="93" y="446"/>
                    </a:lnTo>
                    <a:lnTo>
                      <a:pt x="39" y="400"/>
                    </a:lnTo>
                    <a:lnTo>
                      <a:pt x="0" y="352"/>
                    </a:lnTo>
                    <a:lnTo>
                      <a:pt x="0" y="332"/>
                    </a:lnTo>
                    <a:lnTo>
                      <a:pt x="128" y="333"/>
                    </a:lnTo>
                    <a:lnTo>
                      <a:pt x="232" y="342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1AB2402-0FC0-A347-9822-69623F4381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8720" y="2672007"/>
                <a:ext cx="297852" cy="305454"/>
              </a:xfrm>
              <a:custGeom>
                <a:avLst/>
                <a:gdLst>
                  <a:gd name="T0" fmla="*/ 0 w 294"/>
                  <a:gd name="T1" fmla="*/ 27 h 295"/>
                  <a:gd name="T2" fmla="*/ 162 w 294"/>
                  <a:gd name="T3" fmla="*/ 12 h 295"/>
                  <a:gd name="T4" fmla="*/ 359 w 294"/>
                  <a:gd name="T5" fmla="*/ 0 h 295"/>
                  <a:gd name="T6" fmla="*/ 348 w 294"/>
                  <a:gd name="T7" fmla="*/ 39 h 295"/>
                  <a:gd name="T8" fmla="*/ 392 w 294"/>
                  <a:gd name="T9" fmla="*/ 30 h 295"/>
                  <a:gd name="T10" fmla="*/ 407 w 294"/>
                  <a:gd name="T11" fmla="*/ 56 h 295"/>
                  <a:gd name="T12" fmla="*/ 362 w 294"/>
                  <a:gd name="T13" fmla="*/ 80 h 295"/>
                  <a:gd name="T14" fmla="*/ 373 w 294"/>
                  <a:gd name="T15" fmla="*/ 121 h 295"/>
                  <a:gd name="T16" fmla="*/ 327 w 294"/>
                  <a:gd name="T17" fmla="*/ 189 h 295"/>
                  <a:gd name="T18" fmla="*/ 291 w 294"/>
                  <a:gd name="T19" fmla="*/ 231 h 295"/>
                  <a:gd name="T20" fmla="*/ 310 w 294"/>
                  <a:gd name="T21" fmla="*/ 285 h 295"/>
                  <a:gd name="T22" fmla="*/ 60 w 294"/>
                  <a:gd name="T23" fmla="*/ 295 h 295"/>
                  <a:gd name="T24" fmla="*/ 59 w 294"/>
                  <a:gd name="T25" fmla="*/ 262 h 295"/>
                  <a:gd name="T26" fmla="*/ 10 w 294"/>
                  <a:gd name="T27" fmla="*/ 255 h 295"/>
                  <a:gd name="T28" fmla="*/ 10 w 294"/>
                  <a:gd name="T29" fmla="*/ 80 h 295"/>
                  <a:gd name="T30" fmla="*/ 0 w 294"/>
                  <a:gd name="T31" fmla="*/ 27 h 29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4"/>
                  <a:gd name="T49" fmla="*/ 0 h 295"/>
                  <a:gd name="T50" fmla="*/ 294 w 294"/>
                  <a:gd name="T51" fmla="*/ 295 h 29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4" h="295">
                    <a:moveTo>
                      <a:pt x="0" y="27"/>
                    </a:moveTo>
                    <a:lnTo>
                      <a:pt x="116" y="12"/>
                    </a:lnTo>
                    <a:lnTo>
                      <a:pt x="259" y="0"/>
                    </a:lnTo>
                    <a:lnTo>
                      <a:pt x="252" y="39"/>
                    </a:lnTo>
                    <a:lnTo>
                      <a:pt x="283" y="30"/>
                    </a:lnTo>
                    <a:lnTo>
                      <a:pt x="294" y="56"/>
                    </a:lnTo>
                    <a:lnTo>
                      <a:pt x="262" y="80"/>
                    </a:lnTo>
                    <a:lnTo>
                      <a:pt x="269" y="121"/>
                    </a:lnTo>
                    <a:lnTo>
                      <a:pt x="235" y="189"/>
                    </a:lnTo>
                    <a:lnTo>
                      <a:pt x="210" y="231"/>
                    </a:lnTo>
                    <a:lnTo>
                      <a:pt x="224" y="285"/>
                    </a:lnTo>
                    <a:lnTo>
                      <a:pt x="43" y="295"/>
                    </a:lnTo>
                    <a:lnTo>
                      <a:pt x="42" y="262"/>
                    </a:lnTo>
                    <a:lnTo>
                      <a:pt x="6" y="255"/>
                    </a:lnTo>
                    <a:lnTo>
                      <a:pt x="6" y="8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585DE68-7A17-6340-B246-EB10D089D4F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7533" y="2966244"/>
                <a:ext cx="363667" cy="320123"/>
              </a:xfrm>
              <a:custGeom>
                <a:avLst/>
                <a:gdLst>
                  <a:gd name="T0" fmla="*/ 0 w 359"/>
                  <a:gd name="T1" fmla="*/ 7 h 309"/>
                  <a:gd name="T2" fmla="*/ 247 w 359"/>
                  <a:gd name="T3" fmla="*/ 0 h 309"/>
                  <a:gd name="T4" fmla="*/ 291 w 359"/>
                  <a:gd name="T5" fmla="*/ 64 h 309"/>
                  <a:gd name="T6" fmla="*/ 254 w 359"/>
                  <a:gd name="T7" fmla="*/ 139 h 309"/>
                  <a:gd name="T8" fmla="*/ 242 w 359"/>
                  <a:gd name="T9" fmla="*/ 173 h 309"/>
                  <a:gd name="T10" fmla="*/ 407 w 359"/>
                  <a:gd name="T11" fmla="*/ 159 h 309"/>
                  <a:gd name="T12" fmla="*/ 417 w 359"/>
                  <a:gd name="T13" fmla="*/ 208 h 309"/>
                  <a:gd name="T14" fmla="*/ 367 w 359"/>
                  <a:gd name="T15" fmla="*/ 204 h 309"/>
                  <a:gd name="T16" fmla="*/ 346 w 359"/>
                  <a:gd name="T17" fmla="*/ 225 h 309"/>
                  <a:gd name="T18" fmla="*/ 369 w 359"/>
                  <a:gd name="T19" fmla="*/ 239 h 309"/>
                  <a:gd name="T20" fmla="*/ 416 w 359"/>
                  <a:gd name="T21" fmla="*/ 222 h 309"/>
                  <a:gd name="T22" fmla="*/ 417 w 359"/>
                  <a:gd name="T23" fmla="*/ 246 h 309"/>
                  <a:gd name="T24" fmla="*/ 444 w 359"/>
                  <a:gd name="T25" fmla="*/ 226 h 309"/>
                  <a:gd name="T26" fmla="*/ 463 w 359"/>
                  <a:gd name="T27" fmla="*/ 226 h 309"/>
                  <a:gd name="T28" fmla="*/ 441 w 359"/>
                  <a:gd name="T29" fmla="*/ 267 h 309"/>
                  <a:gd name="T30" fmla="*/ 482 w 359"/>
                  <a:gd name="T31" fmla="*/ 274 h 309"/>
                  <a:gd name="T32" fmla="*/ 495 w 359"/>
                  <a:gd name="T33" fmla="*/ 297 h 309"/>
                  <a:gd name="T34" fmla="*/ 476 w 359"/>
                  <a:gd name="T35" fmla="*/ 304 h 309"/>
                  <a:gd name="T36" fmla="*/ 451 w 359"/>
                  <a:gd name="T37" fmla="*/ 289 h 309"/>
                  <a:gd name="T38" fmla="*/ 402 w 359"/>
                  <a:gd name="T39" fmla="*/ 279 h 309"/>
                  <a:gd name="T40" fmla="*/ 412 w 359"/>
                  <a:gd name="T41" fmla="*/ 306 h 309"/>
                  <a:gd name="T42" fmla="*/ 390 w 359"/>
                  <a:gd name="T43" fmla="*/ 309 h 309"/>
                  <a:gd name="T44" fmla="*/ 368 w 359"/>
                  <a:gd name="T45" fmla="*/ 285 h 309"/>
                  <a:gd name="T46" fmla="*/ 356 w 359"/>
                  <a:gd name="T47" fmla="*/ 300 h 309"/>
                  <a:gd name="T48" fmla="*/ 284 w 359"/>
                  <a:gd name="T49" fmla="*/ 300 h 309"/>
                  <a:gd name="T50" fmla="*/ 284 w 359"/>
                  <a:gd name="T51" fmla="*/ 285 h 309"/>
                  <a:gd name="T52" fmla="*/ 258 w 359"/>
                  <a:gd name="T53" fmla="*/ 267 h 309"/>
                  <a:gd name="T54" fmla="*/ 202 w 359"/>
                  <a:gd name="T55" fmla="*/ 265 h 309"/>
                  <a:gd name="T56" fmla="*/ 248 w 359"/>
                  <a:gd name="T57" fmla="*/ 285 h 309"/>
                  <a:gd name="T58" fmla="*/ 184 w 359"/>
                  <a:gd name="T59" fmla="*/ 295 h 309"/>
                  <a:gd name="T60" fmla="*/ 86 w 359"/>
                  <a:gd name="T61" fmla="*/ 281 h 309"/>
                  <a:gd name="T62" fmla="*/ 48 w 359"/>
                  <a:gd name="T63" fmla="*/ 285 h 309"/>
                  <a:gd name="T64" fmla="*/ 62 w 359"/>
                  <a:gd name="T65" fmla="*/ 181 h 309"/>
                  <a:gd name="T66" fmla="*/ 1 w 359"/>
                  <a:gd name="T67" fmla="*/ 99 h 309"/>
                  <a:gd name="T68" fmla="*/ 0 w 359"/>
                  <a:gd name="T69" fmla="*/ 7 h 30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9"/>
                  <a:gd name="T106" fmla="*/ 0 h 309"/>
                  <a:gd name="T107" fmla="*/ 359 w 359"/>
                  <a:gd name="T108" fmla="*/ 309 h 30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9" h="309">
                    <a:moveTo>
                      <a:pt x="0" y="7"/>
                    </a:moveTo>
                    <a:lnTo>
                      <a:pt x="179" y="0"/>
                    </a:lnTo>
                    <a:lnTo>
                      <a:pt x="211" y="64"/>
                    </a:lnTo>
                    <a:lnTo>
                      <a:pt x="184" y="139"/>
                    </a:lnTo>
                    <a:lnTo>
                      <a:pt x="175" y="173"/>
                    </a:lnTo>
                    <a:lnTo>
                      <a:pt x="295" y="159"/>
                    </a:lnTo>
                    <a:lnTo>
                      <a:pt x="303" y="208"/>
                    </a:lnTo>
                    <a:lnTo>
                      <a:pt x="267" y="204"/>
                    </a:lnTo>
                    <a:lnTo>
                      <a:pt x="250" y="225"/>
                    </a:lnTo>
                    <a:lnTo>
                      <a:pt x="269" y="239"/>
                    </a:lnTo>
                    <a:lnTo>
                      <a:pt x="302" y="222"/>
                    </a:lnTo>
                    <a:lnTo>
                      <a:pt x="303" y="246"/>
                    </a:lnTo>
                    <a:lnTo>
                      <a:pt x="322" y="226"/>
                    </a:lnTo>
                    <a:lnTo>
                      <a:pt x="336" y="226"/>
                    </a:lnTo>
                    <a:lnTo>
                      <a:pt x="320" y="267"/>
                    </a:lnTo>
                    <a:lnTo>
                      <a:pt x="350" y="274"/>
                    </a:lnTo>
                    <a:lnTo>
                      <a:pt x="359" y="297"/>
                    </a:lnTo>
                    <a:lnTo>
                      <a:pt x="345" y="304"/>
                    </a:lnTo>
                    <a:lnTo>
                      <a:pt x="327" y="289"/>
                    </a:lnTo>
                    <a:lnTo>
                      <a:pt x="292" y="279"/>
                    </a:lnTo>
                    <a:lnTo>
                      <a:pt x="299" y="306"/>
                    </a:lnTo>
                    <a:lnTo>
                      <a:pt x="282" y="309"/>
                    </a:lnTo>
                    <a:lnTo>
                      <a:pt x="268" y="285"/>
                    </a:lnTo>
                    <a:lnTo>
                      <a:pt x="259" y="300"/>
                    </a:lnTo>
                    <a:lnTo>
                      <a:pt x="206" y="300"/>
                    </a:lnTo>
                    <a:lnTo>
                      <a:pt x="206" y="285"/>
                    </a:lnTo>
                    <a:lnTo>
                      <a:pt x="187" y="267"/>
                    </a:lnTo>
                    <a:lnTo>
                      <a:pt x="147" y="265"/>
                    </a:lnTo>
                    <a:lnTo>
                      <a:pt x="180" y="285"/>
                    </a:lnTo>
                    <a:lnTo>
                      <a:pt x="134" y="295"/>
                    </a:lnTo>
                    <a:lnTo>
                      <a:pt x="62" y="281"/>
                    </a:lnTo>
                    <a:lnTo>
                      <a:pt x="35" y="285"/>
                    </a:lnTo>
                    <a:lnTo>
                      <a:pt x="45" y="181"/>
                    </a:lnTo>
                    <a:lnTo>
                      <a:pt x="1" y="99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9B3F608-08BB-A743-BF7D-EE8A8C358F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3683" y="1614997"/>
                <a:ext cx="405011" cy="502188"/>
              </a:xfrm>
              <a:custGeom>
                <a:avLst/>
                <a:gdLst>
                  <a:gd name="T0" fmla="*/ 0 w 400"/>
                  <a:gd name="T1" fmla="*/ 38 h 485"/>
                  <a:gd name="T2" fmla="*/ 144 w 400"/>
                  <a:gd name="T3" fmla="*/ 38 h 485"/>
                  <a:gd name="T4" fmla="*/ 143 w 400"/>
                  <a:gd name="T5" fmla="*/ 0 h 485"/>
                  <a:gd name="T6" fmla="*/ 172 w 400"/>
                  <a:gd name="T7" fmla="*/ 11 h 485"/>
                  <a:gd name="T8" fmla="*/ 181 w 400"/>
                  <a:gd name="T9" fmla="*/ 40 h 485"/>
                  <a:gd name="T10" fmla="*/ 248 w 400"/>
                  <a:gd name="T11" fmla="*/ 72 h 485"/>
                  <a:gd name="T12" fmla="*/ 268 w 400"/>
                  <a:gd name="T13" fmla="*/ 58 h 485"/>
                  <a:gd name="T14" fmla="*/ 311 w 400"/>
                  <a:gd name="T15" fmla="*/ 58 h 485"/>
                  <a:gd name="T16" fmla="*/ 342 w 400"/>
                  <a:gd name="T17" fmla="*/ 86 h 485"/>
                  <a:gd name="T18" fmla="*/ 364 w 400"/>
                  <a:gd name="T19" fmla="*/ 76 h 485"/>
                  <a:gd name="T20" fmla="*/ 422 w 400"/>
                  <a:gd name="T21" fmla="*/ 87 h 485"/>
                  <a:gd name="T22" fmla="*/ 444 w 400"/>
                  <a:gd name="T23" fmla="*/ 66 h 485"/>
                  <a:gd name="T24" fmla="*/ 482 w 400"/>
                  <a:gd name="T25" fmla="*/ 83 h 485"/>
                  <a:gd name="T26" fmla="*/ 550 w 400"/>
                  <a:gd name="T27" fmla="*/ 80 h 485"/>
                  <a:gd name="T28" fmla="*/ 439 w 400"/>
                  <a:gd name="T29" fmla="*/ 140 h 485"/>
                  <a:gd name="T30" fmla="*/ 385 w 400"/>
                  <a:gd name="T31" fmla="*/ 193 h 485"/>
                  <a:gd name="T32" fmla="*/ 396 w 400"/>
                  <a:gd name="T33" fmla="*/ 269 h 485"/>
                  <a:gd name="T34" fmla="*/ 358 w 400"/>
                  <a:gd name="T35" fmla="*/ 301 h 485"/>
                  <a:gd name="T36" fmla="*/ 372 w 400"/>
                  <a:gd name="T37" fmla="*/ 324 h 485"/>
                  <a:gd name="T38" fmla="*/ 372 w 400"/>
                  <a:gd name="T39" fmla="*/ 380 h 485"/>
                  <a:gd name="T40" fmla="*/ 411 w 400"/>
                  <a:gd name="T41" fmla="*/ 380 h 485"/>
                  <a:gd name="T42" fmla="*/ 467 w 400"/>
                  <a:gd name="T43" fmla="*/ 421 h 485"/>
                  <a:gd name="T44" fmla="*/ 488 w 400"/>
                  <a:gd name="T45" fmla="*/ 471 h 485"/>
                  <a:gd name="T46" fmla="*/ 101 w 400"/>
                  <a:gd name="T47" fmla="*/ 485 h 485"/>
                  <a:gd name="T48" fmla="*/ 102 w 400"/>
                  <a:gd name="T49" fmla="*/ 351 h 485"/>
                  <a:gd name="T50" fmla="*/ 67 w 400"/>
                  <a:gd name="T51" fmla="*/ 321 h 485"/>
                  <a:gd name="T52" fmla="*/ 80 w 400"/>
                  <a:gd name="T53" fmla="*/ 286 h 485"/>
                  <a:gd name="T54" fmla="*/ 90 w 400"/>
                  <a:gd name="T55" fmla="*/ 266 h 485"/>
                  <a:gd name="T56" fmla="*/ 67 w 400"/>
                  <a:gd name="T57" fmla="*/ 173 h 485"/>
                  <a:gd name="T58" fmla="*/ 34 w 400"/>
                  <a:gd name="T59" fmla="*/ 112 h 485"/>
                  <a:gd name="T60" fmla="*/ 0 w 400"/>
                  <a:gd name="T61" fmla="*/ 38 h 48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00"/>
                  <a:gd name="T94" fmla="*/ 0 h 485"/>
                  <a:gd name="T95" fmla="*/ 400 w 400"/>
                  <a:gd name="T96" fmla="*/ 485 h 485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00" h="485">
                    <a:moveTo>
                      <a:pt x="0" y="38"/>
                    </a:moveTo>
                    <a:lnTo>
                      <a:pt x="105" y="38"/>
                    </a:lnTo>
                    <a:lnTo>
                      <a:pt x="104" y="0"/>
                    </a:lnTo>
                    <a:lnTo>
                      <a:pt x="126" y="11"/>
                    </a:lnTo>
                    <a:lnTo>
                      <a:pt x="131" y="40"/>
                    </a:lnTo>
                    <a:lnTo>
                      <a:pt x="181" y="72"/>
                    </a:lnTo>
                    <a:lnTo>
                      <a:pt x="196" y="58"/>
                    </a:lnTo>
                    <a:lnTo>
                      <a:pt x="226" y="58"/>
                    </a:lnTo>
                    <a:lnTo>
                      <a:pt x="249" y="86"/>
                    </a:lnTo>
                    <a:lnTo>
                      <a:pt x="264" y="76"/>
                    </a:lnTo>
                    <a:lnTo>
                      <a:pt x="308" y="87"/>
                    </a:lnTo>
                    <a:lnTo>
                      <a:pt x="323" y="66"/>
                    </a:lnTo>
                    <a:lnTo>
                      <a:pt x="351" y="83"/>
                    </a:lnTo>
                    <a:lnTo>
                      <a:pt x="400" y="80"/>
                    </a:lnTo>
                    <a:lnTo>
                      <a:pt x="320" y="140"/>
                    </a:lnTo>
                    <a:lnTo>
                      <a:pt x="281" y="193"/>
                    </a:lnTo>
                    <a:lnTo>
                      <a:pt x="288" y="269"/>
                    </a:lnTo>
                    <a:lnTo>
                      <a:pt x="261" y="301"/>
                    </a:lnTo>
                    <a:lnTo>
                      <a:pt x="272" y="324"/>
                    </a:lnTo>
                    <a:lnTo>
                      <a:pt x="272" y="380"/>
                    </a:lnTo>
                    <a:lnTo>
                      <a:pt x="299" y="380"/>
                    </a:lnTo>
                    <a:lnTo>
                      <a:pt x="340" y="421"/>
                    </a:lnTo>
                    <a:lnTo>
                      <a:pt x="356" y="471"/>
                    </a:lnTo>
                    <a:lnTo>
                      <a:pt x="73" y="485"/>
                    </a:lnTo>
                    <a:lnTo>
                      <a:pt x="74" y="351"/>
                    </a:lnTo>
                    <a:lnTo>
                      <a:pt x="49" y="321"/>
                    </a:lnTo>
                    <a:lnTo>
                      <a:pt x="58" y="286"/>
                    </a:lnTo>
                    <a:lnTo>
                      <a:pt x="66" y="266"/>
                    </a:lnTo>
                    <a:lnTo>
                      <a:pt x="49" y="173"/>
                    </a:lnTo>
                    <a:lnTo>
                      <a:pt x="25" y="11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1BD1F18-50FE-9445-8D82-465214C2C0B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50315" y="1787570"/>
                <a:ext cx="307977" cy="396055"/>
              </a:xfrm>
              <a:custGeom>
                <a:avLst/>
                <a:gdLst>
                  <a:gd name="T0" fmla="*/ 30 w 304"/>
                  <a:gd name="T1" fmla="*/ 26 h 382"/>
                  <a:gd name="T2" fmla="*/ 62 w 304"/>
                  <a:gd name="T3" fmla="*/ 23 h 382"/>
                  <a:gd name="T4" fmla="*/ 89 w 304"/>
                  <a:gd name="T5" fmla="*/ 23 h 382"/>
                  <a:gd name="T6" fmla="*/ 108 w 304"/>
                  <a:gd name="T7" fmla="*/ 0 h 382"/>
                  <a:gd name="T8" fmla="*/ 120 w 304"/>
                  <a:gd name="T9" fmla="*/ 28 h 382"/>
                  <a:gd name="T10" fmla="*/ 167 w 304"/>
                  <a:gd name="T11" fmla="*/ 28 h 382"/>
                  <a:gd name="T12" fmla="*/ 189 w 304"/>
                  <a:gd name="T13" fmla="*/ 54 h 382"/>
                  <a:gd name="T14" fmla="*/ 237 w 304"/>
                  <a:gd name="T15" fmla="*/ 47 h 382"/>
                  <a:gd name="T16" fmla="*/ 268 w 304"/>
                  <a:gd name="T17" fmla="*/ 64 h 382"/>
                  <a:gd name="T18" fmla="*/ 327 w 304"/>
                  <a:gd name="T19" fmla="*/ 75 h 382"/>
                  <a:gd name="T20" fmla="*/ 338 w 304"/>
                  <a:gd name="T21" fmla="*/ 95 h 382"/>
                  <a:gd name="T22" fmla="*/ 368 w 304"/>
                  <a:gd name="T23" fmla="*/ 97 h 382"/>
                  <a:gd name="T24" fmla="*/ 357 w 304"/>
                  <a:gd name="T25" fmla="*/ 117 h 382"/>
                  <a:gd name="T26" fmla="*/ 369 w 304"/>
                  <a:gd name="T27" fmla="*/ 139 h 382"/>
                  <a:gd name="T28" fmla="*/ 351 w 304"/>
                  <a:gd name="T29" fmla="*/ 167 h 382"/>
                  <a:gd name="T30" fmla="*/ 365 w 304"/>
                  <a:gd name="T31" fmla="*/ 173 h 382"/>
                  <a:gd name="T32" fmla="*/ 397 w 304"/>
                  <a:gd name="T33" fmla="*/ 142 h 382"/>
                  <a:gd name="T34" fmla="*/ 396 w 304"/>
                  <a:gd name="T35" fmla="*/ 132 h 382"/>
                  <a:gd name="T36" fmla="*/ 407 w 304"/>
                  <a:gd name="T37" fmla="*/ 127 h 382"/>
                  <a:gd name="T38" fmla="*/ 417 w 304"/>
                  <a:gd name="T39" fmla="*/ 142 h 382"/>
                  <a:gd name="T40" fmla="*/ 390 w 304"/>
                  <a:gd name="T41" fmla="*/ 164 h 382"/>
                  <a:gd name="T42" fmla="*/ 382 w 304"/>
                  <a:gd name="T43" fmla="*/ 212 h 382"/>
                  <a:gd name="T44" fmla="*/ 382 w 304"/>
                  <a:gd name="T45" fmla="*/ 293 h 382"/>
                  <a:gd name="T46" fmla="*/ 397 w 304"/>
                  <a:gd name="T47" fmla="*/ 307 h 382"/>
                  <a:gd name="T48" fmla="*/ 389 w 304"/>
                  <a:gd name="T49" fmla="*/ 358 h 382"/>
                  <a:gd name="T50" fmla="*/ 194 w 304"/>
                  <a:gd name="T51" fmla="*/ 382 h 382"/>
                  <a:gd name="T52" fmla="*/ 143 w 304"/>
                  <a:gd name="T53" fmla="*/ 359 h 382"/>
                  <a:gd name="T54" fmla="*/ 153 w 304"/>
                  <a:gd name="T55" fmla="*/ 328 h 382"/>
                  <a:gd name="T56" fmla="*/ 129 w 304"/>
                  <a:gd name="T57" fmla="*/ 295 h 382"/>
                  <a:gd name="T58" fmla="*/ 108 w 304"/>
                  <a:gd name="T59" fmla="*/ 254 h 382"/>
                  <a:gd name="T60" fmla="*/ 52 w 304"/>
                  <a:gd name="T61" fmla="*/ 213 h 382"/>
                  <a:gd name="T62" fmla="*/ 17 w 304"/>
                  <a:gd name="T63" fmla="*/ 213 h 382"/>
                  <a:gd name="T64" fmla="*/ 17 w 304"/>
                  <a:gd name="T65" fmla="*/ 157 h 382"/>
                  <a:gd name="T66" fmla="*/ 0 w 304"/>
                  <a:gd name="T67" fmla="*/ 135 h 382"/>
                  <a:gd name="T68" fmla="*/ 38 w 304"/>
                  <a:gd name="T69" fmla="*/ 102 h 382"/>
                  <a:gd name="T70" fmla="*/ 30 w 304"/>
                  <a:gd name="T71" fmla="*/ 26 h 38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04"/>
                  <a:gd name="T109" fmla="*/ 0 h 382"/>
                  <a:gd name="T110" fmla="*/ 304 w 304"/>
                  <a:gd name="T111" fmla="*/ 382 h 38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04" h="382">
                    <a:moveTo>
                      <a:pt x="22" y="26"/>
                    </a:moveTo>
                    <a:lnTo>
                      <a:pt x="45" y="23"/>
                    </a:lnTo>
                    <a:lnTo>
                      <a:pt x="65" y="23"/>
                    </a:lnTo>
                    <a:lnTo>
                      <a:pt x="79" y="0"/>
                    </a:lnTo>
                    <a:lnTo>
                      <a:pt x="88" y="28"/>
                    </a:lnTo>
                    <a:lnTo>
                      <a:pt x="121" y="28"/>
                    </a:lnTo>
                    <a:lnTo>
                      <a:pt x="139" y="54"/>
                    </a:lnTo>
                    <a:lnTo>
                      <a:pt x="173" y="47"/>
                    </a:lnTo>
                    <a:lnTo>
                      <a:pt x="196" y="64"/>
                    </a:lnTo>
                    <a:lnTo>
                      <a:pt x="238" y="75"/>
                    </a:lnTo>
                    <a:lnTo>
                      <a:pt x="246" y="95"/>
                    </a:lnTo>
                    <a:lnTo>
                      <a:pt x="268" y="97"/>
                    </a:lnTo>
                    <a:lnTo>
                      <a:pt x="261" y="117"/>
                    </a:lnTo>
                    <a:lnTo>
                      <a:pt x="269" y="139"/>
                    </a:lnTo>
                    <a:lnTo>
                      <a:pt x="255" y="167"/>
                    </a:lnTo>
                    <a:lnTo>
                      <a:pt x="265" y="173"/>
                    </a:lnTo>
                    <a:lnTo>
                      <a:pt x="289" y="142"/>
                    </a:lnTo>
                    <a:lnTo>
                      <a:pt x="288" y="132"/>
                    </a:lnTo>
                    <a:lnTo>
                      <a:pt x="297" y="127"/>
                    </a:lnTo>
                    <a:lnTo>
                      <a:pt x="304" y="142"/>
                    </a:lnTo>
                    <a:lnTo>
                      <a:pt x="285" y="164"/>
                    </a:lnTo>
                    <a:lnTo>
                      <a:pt x="278" y="212"/>
                    </a:lnTo>
                    <a:lnTo>
                      <a:pt x="278" y="293"/>
                    </a:lnTo>
                    <a:lnTo>
                      <a:pt x="289" y="307"/>
                    </a:lnTo>
                    <a:lnTo>
                      <a:pt x="284" y="358"/>
                    </a:lnTo>
                    <a:lnTo>
                      <a:pt x="140" y="382"/>
                    </a:lnTo>
                    <a:lnTo>
                      <a:pt x="104" y="359"/>
                    </a:lnTo>
                    <a:lnTo>
                      <a:pt x="111" y="328"/>
                    </a:lnTo>
                    <a:lnTo>
                      <a:pt x="94" y="295"/>
                    </a:lnTo>
                    <a:lnTo>
                      <a:pt x="79" y="254"/>
                    </a:lnTo>
                    <a:lnTo>
                      <a:pt x="38" y="213"/>
                    </a:lnTo>
                    <a:lnTo>
                      <a:pt x="13" y="213"/>
                    </a:lnTo>
                    <a:lnTo>
                      <a:pt x="13" y="157"/>
                    </a:lnTo>
                    <a:lnTo>
                      <a:pt x="0" y="135"/>
                    </a:lnTo>
                    <a:lnTo>
                      <a:pt x="28" y="102"/>
                    </a:lnTo>
                    <a:lnTo>
                      <a:pt x="22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2D44324-1B4B-734C-9ABD-3685EC503A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975" y="1732347"/>
                <a:ext cx="332446" cy="157041"/>
              </a:xfrm>
              <a:custGeom>
                <a:avLst/>
                <a:gdLst>
                  <a:gd name="T0" fmla="*/ 0 w 327"/>
                  <a:gd name="T1" fmla="*/ 84 h 152"/>
                  <a:gd name="T2" fmla="*/ 101 w 327"/>
                  <a:gd name="T3" fmla="*/ 0 h 152"/>
                  <a:gd name="T4" fmla="*/ 84 w 327"/>
                  <a:gd name="T5" fmla="*/ 34 h 152"/>
                  <a:gd name="T6" fmla="*/ 98 w 327"/>
                  <a:gd name="T7" fmla="*/ 45 h 152"/>
                  <a:gd name="T8" fmla="*/ 129 w 327"/>
                  <a:gd name="T9" fmla="*/ 31 h 152"/>
                  <a:gd name="T10" fmla="*/ 198 w 327"/>
                  <a:gd name="T11" fmla="*/ 52 h 152"/>
                  <a:gd name="T12" fmla="*/ 229 w 327"/>
                  <a:gd name="T13" fmla="*/ 34 h 152"/>
                  <a:gd name="T14" fmla="*/ 325 w 327"/>
                  <a:gd name="T15" fmla="*/ 25 h 152"/>
                  <a:gd name="T16" fmla="*/ 342 w 327"/>
                  <a:gd name="T17" fmla="*/ 46 h 152"/>
                  <a:gd name="T18" fmla="*/ 377 w 327"/>
                  <a:gd name="T19" fmla="*/ 41 h 152"/>
                  <a:gd name="T20" fmla="*/ 451 w 327"/>
                  <a:gd name="T21" fmla="*/ 64 h 152"/>
                  <a:gd name="T22" fmla="*/ 454 w 327"/>
                  <a:gd name="T23" fmla="*/ 80 h 152"/>
                  <a:gd name="T24" fmla="*/ 376 w 327"/>
                  <a:gd name="T25" fmla="*/ 94 h 152"/>
                  <a:gd name="T26" fmla="*/ 355 w 327"/>
                  <a:gd name="T27" fmla="*/ 84 h 152"/>
                  <a:gd name="T28" fmla="*/ 315 w 327"/>
                  <a:gd name="T29" fmla="*/ 87 h 152"/>
                  <a:gd name="T30" fmla="*/ 270 w 327"/>
                  <a:gd name="T31" fmla="*/ 108 h 152"/>
                  <a:gd name="T32" fmla="*/ 248 w 327"/>
                  <a:gd name="T33" fmla="*/ 109 h 152"/>
                  <a:gd name="T34" fmla="*/ 230 w 327"/>
                  <a:gd name="T35" fmla="*/ 94 h 152"/>
                  <a:gd name="T36" fmla="*/ 206 w 327"/>
                  <a:gd name="T37" fmla="*/ 151 h 152"/>
                  <a:gd name="T38" fmla="*/ 177 w 327"/>
                  <a:gd name="T39" fmla="*/ 152 h 152"/>
                  <a:gd name="T40" fmla="*/ 164 w 327"/>
                  <a:gd name="T41" fmla="*/ 129 h 152"/>
                  <a:gd name="T42" fmla="*/ 102 w 327"/>
                  <a:gd name="T43" fmla="*/ 119 h 152"/>
                  <a:gd name="T44" fmla="*/ 75 w 327"/>
                  <a:gd name="T45" fmla="*/ 102 h 152"/>
                  <a:gd name="T46" fmla="*/ 26 w 327"/>
                  <a:gd name="T47" fmla="*/ 108 h 152"/>
                  <a:gd name="T48" fmla="*/ 0 w 327"/>
                  <a:gd name="T49" fmla="*/ 84 h 1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7"/>
                  <a:gd name="T76" fmla="*/ 0 h 152"/>
                  <a:gd name="T77" fmla="*/ 327 w 327"/>
                  <a:gd name="T78" fmla="*/ 152 h 1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7" h="152">
                    <a:moveTo>
                      <a:pt x="0" y="84"/>
                    </a:moveTo>
                    <a:lnTo>
                      <a:pt x="73" y="0"/>
                    </a:lnTo>
                    <a:lnTo>
                      <a:pt x="60" y="34"/>
                    </a:lnTo>
                    <a:lnTo>
                      <a:pt x="70" y="45"/>
                    </a:lnTo>
                    <a:lnTo>
                      <a:pt x="93" y="31"/>
                    </a:lnTo>
                    <a:lnTo>
                      <a:pt x="143" y="52"/>
                    </a:lnTo>
                    <a:lnTo>
                      <a:pt x="165" y="34"/>
                    </a:lnTo>
                    <a:lnTo>
                      <a:pt x="233" y="25"/>
                    </a:lnTo>
                    <a:lnTo>
                      <a:pt x="246" y="46"/>
                    </a:lnTo>
                    <a:lnTo>
                      <a:pt x="272" y="41"/>
                    </a:lnTo>
                    <a:lnTo>
                      <a:pt x="324" y="64"/>
                    </a:lnTo>
                    <a:lnTo>
                      <a:pt x="327" y="80"/>
                    </a:lnTo>
                    <a:lnTo>
                      <a:pt x="271" y="94"/>
                    </a:lnTo>
                    <a:lnTo>
                      <a:pt x="255" y="84"/>
                    </a:lnTo>
                    <a:lnTo>
                      <a:pt x="227" y="87"/>
                    </a:lnTo>
                    <a:lnTo>
                      <a:pt x="194" y="108"/>
                    </a:lnTo>
                    <a:lnTo>
                      <a:pt x="178" y="109"/>
                    </a:lnTo>
                    <a:lnTo>
                      <a:pt x="166" y="94"/>
                    </a:lnTo>
                    <a:lnTo>
                      <a:pt x="148" y="151"/>
                    </a:lnTo>
                    <a:lnTo>
                      <a:pt x="127" y="152"/>
                    </a:lnTo>
                    <a:lnTo>
                      <a:pt x="118" y="129"/>
                    </a:lnTo>
                    <a:lnTo>
                      <a:pt x="74" y="119"/>
                    </a:lnTo>
                    <a:lnTo>
                      <a:pt x="54" y="102"/>
                    </a:lnTo>
                    <a:lnTo>
                      <a:pt x="18" y="108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31194C2-182F-C54B-8B32-E0FAEDCAB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91200" y="1842794"/>
                <a:ext cx="236256" cy="352912"/>
              </a:xfrm>
              <a:custGeom>
                <a:avLst/>
                <a:gdLst>
                  <a:gd name="T0" fmla="*/ 81 w 234"/>
                  <a:gd name="T1" fmla="*/ 14 h 341"/>
                  <a:gd name="T2" fmla="*/ 91 w 234"/>
                  <a:gd name="T3" fmla="*/ 35 h 341"/>
                  <a:gd name="T4" fmla="*/ 69 w 234"/>
                  <a:gd name="T5" fmla="*/ 48 h 341"/>
                  <a:gd name="T6" fmla="*/ 68 w 234"/>
                  <a:gd name="T7" fmla="*/ 102 h 341"/>
                  <a:gd name="T8" fmla="*/ 56 w 234"/>
                  <a:gd name="T9" fmla="*/ 67 h 341"/>
                  <a:gd name="T10" fmla="*/ 11 w 234"/>
                  <a:gd name="T11" fmla="*/ 101 h 341"/>
                  <a:gd name="T12" fmla="*/ 0 w 234"/>
                  <a:gd name="T13" fmla="*/ 199 h 341"/>
                  <a:gd name="T14" fmla="*/ 29 w 234"/>
                  <a:gd name="T15" fmla="*/ 247 h 341"/>
                  <a:gd name="T16" fmla="*/ 32 w 234"/>
                  <a:gd name="T17" fmla="*/ 272 h 341"/>
                  <a:gd name="T18" fmla="*/ 34 w 234"/>
                  <a:gd name="T19" fmla="*/ 292 h 341"/>
                  <a:gd name="T20" fmla="*/ 32 w 234"/>
                  <a:gd name="T21" fmla="*/ 309 h 341"/>
                  <a:gd name="T22" fmla="*/ 27 w 234"/>
                  <a:gd name="T23" fmla="*/ 341 h 341"/>
                  <a:gd name="T24" fmla="*/ 152 w 234"/>
                  <a:gd name="T25" fmla="*/ 335 h 341"/>
                  <a:gd name="T26" fmla="*/ 318 w 234"/>
                  <a:gd name="T27" fmla="*/ 323 h 341"/>
                  <a:gd name="T28" fmla="*/ 289 w 234"/>
                  <a:gd name="T29" fmla="*/ 316 h 341"/>
                  <a:gd name="T30" fmla="*/ 271 w 234"/>
                  <a:gd name="T31" fmla="*/ 299 h 341"/>
                  <a:gd name="T32" fmla="*/ 297 w 234"/>
                  <a:gd name="T33" fmla="*/ 283 h 341"/>
                  <a:gd name="T34" fmla="*/ 297 w 234"/>
                  <a:gd name="T35" fmla="*/ 265 h 341"/>
                  <a:gd name="T36" fmla="*/ 284 w 234"/>
                  <a:gd name="T37" fmla="*/ 248 h 341"/>
                  <a:gd name="T38" fmla="*/ 297 w 234"/>
                  <a:gd name="T39" fmla="*/ 236 h 341"/>
                  <a:gd name="T40" fmla="*/ 320 w 234"/>
                  <a:gd name="T41" fmla="*/ 238 h 341"/>
                  <a:gd name="T42" fmla="*/ 315 w 234"/>
                  <a:gd name="T43" fmla="*/ 191 h 341"/>
                  <a:gd name="T44" fmla="*/ 308 w 234"/>
                  <a:gd name="T45" fmla="*/ 162 h 341"/>
                  <a:gd name="T46" fmla="*/ 296 w 234"/>
                  <a:gd name="T47" fmla="*/ 145 h 341"/>
                  <a:gd name="T48" fmla="*/ 282 w 234"/>
                  <a:gd name="T49" fmla="*/ 134 h 341"/>
                  <a:gd name="T50" fmla="*/ 262 w 234"/>
                  <a:gd name="T51" fmla="*/ 131 h 341"/>
                  <a:gd name="T52" fmla="*/ 242 w 234"/>
                  <a:gd name="T53" fmla="*/ 131 h 341"/>
                  <a:gd name="T54" fmla="*/ 219 w 234"/>
                  <a:gd name="T55" fmla="*/ 153 h 341"/>
                  <a:gd name="T56" fmla="*/ 207 w 234"/>
                  <a:gd name="T57" fmla="*/ 160 h 341"/>
                  <a:gd name="T58" fmla="*/ 199 w 234"/>
                  <a:gd name="T59" fmla="*/ 162 h 341"/>
                  <a:gd name="T60" fmla="*/ 187 w 234"/>
                  <a:gd name="T61" fmla="*/ 159 h 341"/>
                  <a:gd name="T62" fmla="*/ 185 w 234"/>
                  <a:gd name="T63" fmla="*/ 148 h 341"/>
                  <a:gd name="T64" fmla="*/ 187 w 234"/>
                  <a:gd name="T65" fmla="*/ 141 h 341"/>
                  <a:gd name="T66" fmla="*/ 198 w 234"/>
                  <a:gd name="T67" fmla="*/ 134 h 341"/>
                  <a:gd name="T68" fmla="*/ 205 w 234"/>
                  <a:gd name="T69" fmla="*/ 131 h 341"/>
                  <a:gd name="T70" fmla="*/ 215 w 234"/>
                  <a:gd name="T71" fmla="*/ 129 h 341"/>
                  <a:gd name="T72" fmla="*/ 215 w 234"/>
                  <a:gd name="T73" fmla="*/ 117 h 341"/>
                  <a:gd name="T74" fmla="*/ 239 w 234"/>
                  <a:gd name="T75" fmla="*/ 102 h 341"/>
                  <a:gd name="T76" fmla="*/ 215 w 234"/>
                  <a:gd name="T77" fmla="*/ 58 h 341"/>
                  <a:gd name="T78" fmla="*/ 215 w 234"/>
                  <a:gd name="T79" fmla="*/ 37 h 341"/>
                  <a:gd name="T80" fmla="*/ 174 w 234"/>
                  <a:gd name="T81" fmla="*/ 28 h 341"/>
                  <a:gd name="T82" fmla="*/ 116 w 234"/>
                  <a:gd name="T83" fmla="*/ 0 h 341"/>
                  <a:gd name="T84" fmla="*/ 81 w 234"/>
                  <a:gd name="T85" fmla="*/ 14 h 34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34"/>
                  <a:gd name="T130" fmla="*/ 0 h 341"/>
                  <a:gd name="T131" fmla="*/ 234 w 234"/>
                  <a:gd name="T132" fmla="*/ 341 h 34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34" h="341">
                    <a:moveTo>
                      <a:pt x="59" y="14"/>
                    </a:moveTo>
                    <a:lnTo>
                      <a:pt x="67" y="35"/>
                    </a:lnTo>
                    <a:lnTo>
                      <a:pt x="51" y="48"/>
                    </a:lnTo>
                    <a:lnTo>
                      <a:pt x="50" y="102"/>
                    </a:lnTo>
                    <a:lnTo>
                      <a:pt x="41" y="67"/>
                    </a:lnTo>
                    <a:lnTo>
                      <a:pt x="7" y="101"/>
                    </a:lnTo>
                    <a:lnTo>
                      <a:pt x="0" y="199"/>
                    </a:lnTo>
                    <a:lnTo>
                      <a:pt x="21" y="247"/>
                    </a:lnTo>
                    <a:lnTo>
                      <a:pt x="24" y="272"/>
                    </a:lnTo>
                    <a:lnTo>
                      <a:pt x="25" y="292"/>
                    </a:lnTo>
                    <a:lnTo>
                      <a:pt x="24" y="309"/>
                    </a:lnTo>
                    <a:lnTo>
                      <a:pt x="19" y="341"/>
                    </a:lnTo>
                    <a:lnTo>
                      <a:pt x="111" y="335"/>
                    </a:lnTo>
                    <a:lnTo>
                      <a:pt x="233" y="323"/>
                    </a:lnTo>
                    <a:lnTo>
                      <a:pt x="211" y="316"/>
                    </a:lnTo>
                    <a:lnTo>
                      <a:pt x="199" y="299"/>
                    </a:lnTo>
                    <a:lnTo>
                      <a:pt x="217" y="283"/>
                    </a:lnTo>
                    <a:lnTo>
                      <a:pt x="217" y="265"/>
                    </a:lnTo>
                    <a:lnTo>
                      <a:pt x="208" y="248"/>
                    </a:lnTo>
                    <a:lnTo>
                      <a:pt x="217" y="236"/>
                    </a:lnTo>
                    <a:lnTo>
                      <a:pt x="234" y="238"/>
                    </a:lnTo>
                    <a:lnTo>
                      <a:pt x="230" y="191"/>
                    </a:lnTo>
                    <a:lnTo>
                      <a:pt x="226" y="162"/>
                    </a:lnTo>
                    <a:lnTo>
                      <a:pt x="216" y="145"/>
                    </a:lnTo>
                    <a:lnTo>
                      <a:pt x="206" y="134"/>
                    </a:lnTo>
                    <a:lnTo>
                      <a:pt x="191" y="131"/>
                    </a:lnTo>
                    <a:lnTo>
                      <a:pt x="177" y="131"/>
                    </a:lnTo>
                    <a:lnTo>
                      <a:pt x="161" y="153"/>
                    </a:lnTo>
                    <a:lnTo>
                      <a:pt x="152" y="160"/>
                    </a:lnTo>
                    <a:lnTo>
                      <a:pt x="145" y="162"/>
                    </a:lnTo>
                    <a:lnTo>
                      <a:pt x="137" y="159"/>
                    </a:lnTo>
                    <a:lnTo>
                      <a:pt x="135" y="148"/>
                    </a:lnTo>
                    <a:lnTo>
                      <a:pt x="137" y="141"/>
                    </a:lnTo>
                    <a:lnTo>
                      <a:pt x="144" y="134"/>
                    </a:lnTo>
                    <a:lnTo>
                      <a:pt x="151" y="131"/>
                    </a:lnTo>
                    <a:lnTo>
                      <a:pt x="157" y="129"/>
                    </a:lnTo>
                    <a:lnTo>
                      <a:pt x="157" y="117"/>
                    </a:lnTo>
                    <a:lnTo>
                      <a:pt x="175" y="102"/>
                    </a:lnTo>
                    <a:lnTo>
                      <a:pt x="157" y="58"/>
                    </a:lnTo>
                    <a:lnTo>
                      <a:pt x="157" y="37"/>
                    </a:lnTo>
                    <a:lnTo>
                      <a:pt x="128" y="28"/>
                    </a:lnTo>
                    <a:lnTo>
                      <a:pt x="85" y="0"/>
                    </a:lnTo>
                    <a:lnTo>
                      <a:pt x="59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A0D10B9E-64C6-0944-889F-9609ACE394D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2427" y="2687539"/>
                <a:ext cx="303758" cy="264037"/>
              </a:xfrm>
              <a:custGeom>
                <a:avLst/>
                <a:gdLst>
                  <a:gd name="T0" fmla="*/ 15 w 300"/>
                  <a:gd name="T1" fmla="*/ 46 h 255"/>
                  <a:gd name="T2" fmla="*/ 48 w 300"/>
                  <a:gd name="T3" fmla="*/ 21 h 255"/>
                  <a:gd name="T4" fmla="*/ 171 w 300"/>
                  <a:gd name="T5" fmla="*/ 0 h 255"/>
                  <a:gd name="T6" fmla="*/ 210 w 300"/>
                  <a:gd name="T7" fmla="*/ 14 h 255"/>
                  <a:gd name="T8" fmla="*/ 288 w 300"/>
                  <a:gd name="T9" fmla="*/ 4 h 255"/>
                  <a:gd name="T10" fmla="*/ 353 w 300"/>
                  <a:gd name="T11" fmla="*/ 40 h 255"/>
                  <a:gd name="T12" fmla="*/ 413 w 300"/>
                  <a:gd name="T13" fmla="*/ 68 h 255"/>
                  <a:gd name="T14" fmla="*/ 380 w 300"/>
                  <a:gd name="T15" fmla="*/ 145 h 255"/>
                  <a:gd name="T16" fmla="*/ 331 w 300"/>
                  <a:gd name="T17" fmla="*/ 183 h 255"/>
                  <a:gd name="T18" fmla="*/ 276 w 300"/>
                  <a:gd name="T19" fmla="*/ 195 h 255"/>
                  <a:gd name="T20" fmla="*/ 286 w 300"/>
                  <a:gd name="T21" fmla="*/ 226 h 255"/>
                  <a:gd name="T22" fmla="*/ 253 w 300"/>
                  <a:gd name="T23" fmla="*/ 255 h 255"/>
                  <a:gd name="T24" fmla="*/ 192 w 300"/>
                  <a:gd name="T25" fmla="*/ 183 h 255"/>
                  <a:gd name="T26" fmla="*/ 28 w 300"/>
                  <a:gd name="T27" fmla="*/ 68 h 255"/>
                  <a:gd name="T28" fmla="*/ 0 w 300"/>
                  <a:gd name="T29" fmla="*/ 68 h 255"/>
                  <a:gd name="T30" fmla="*/ 15 w 300"/>
                  <a:gd name="T31" fmla="*/ 46 h 25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00"/>
                  <a:gd name="T49" fmla="*/ 0 h 255"/>
                  <a:gd name="T50" fmla="*/ 300 w 300"/>
                  <a:gd name="T51" fmla="*/ 255 h 25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00" h="255">
                    <a:moveTo>
                      <a:pt x="11" y="46"/>
                    </a:moveTo>
                    <a:lnTo>
                      <a:pt x="35" y="21"/>
                    </a:lnTo>
                    <a:lnTo>
                      <a:pt x="125" y="0"/>
                    </a:lnTo>
                    <a:lnTo>
                      <a:pt x="152" y="14"/>
                    </a:lnTo>
                    <a:lnTo>
                      <a:pt x="210" y="4"/>
                    </a:lnTo>
                    <a:lnTo>
                      <a:pt x="257" y="40"/>
                    </a:lnTo>
                    <a:lnTo>
                      <a:pt x="300" y="68"/>
                    </a:lnTo>
                    <a:lnTo>
                      <a:pt x="276" y="145"/>
                    </a:lnTo>
                    <a:lnTo>
                      <a:pt x="240" y="183"/>
                    </a:lnTo>
                    <a:lnTo>
                      <a:pt x="200" y="195"/>
                    </a:lnTo>
                    <a:lnTo>
                      <a:pt x="208" y="226"/>
                    </a:lnTo>
                    <a:lnTo>
                      <a:pt x="184" y="255"/>
                    </a:lnTo>
                    <a:lnTo>
                      <a:pt x="138" y="183"/>
                    </a:lnTo>
                    <a:lnTo>
                      <a:pt x="20" y="68"/>
                    </a:lnTo>
                    <a:lnTo>
                      <a:pt x="0" y="68"/>
                    </a:lnTo>
                    <a:lnTo>
                      <a:pt x="11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D17BA01-C1C3-3C49-88BA-2C4F69B0FA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3613" y="2298386"/>
                <a:ext cx="457325" cy="313220"/>
              </a:xfrm>
              <a:custGeom>
                <a:avLst/>
                <a:gdLst>
                  <a:gd name="T0" fmla="*/ 102 w 452"/>
                  <a:gd name="T1" fmla="*/ 211 h 302"/>
                  <a:gd name="T2" fmla="*/ 83 w 452"/>
                  <a:gd name="T3" fmla="*/ 242 h 302"/>
                  <a:gd name="T4" fmla="*/ 57 w 452"/>
                  <a:gd name="T5" fmla="*/ 250 h 302"/>
                  <a:gd name="T6" fmla="*/ 56 w 452"/>
                  <a:gd name="T7" fmla="*/ 270 h 302"/>
                  <a:gd name="T8" fmla="*/ 2 w 452"/>
                  <a:gd name="T9" fmla="*/ 286 h 302"/>
                  <a:gd name="T10" fmla="*/ 0 w 452"/>
                  <a:gd name="T11" fmla="*/ 302 h 302"/>
                  <a:gd name="T12" fmla="*/ 146 w 452"/>
                  <a:gd name="T13" fmla="*/ 282 h 302"/>
                  <a:gd name="T14" fmla="*/ 414 w 452"/>
                  <a:gd name="T15" fmla="*/ 238 h 302"/>
                  <a:gd name="T16" fmla="*/ 619 w 452"/>
                  <a:gd name="T17" fmla="*/ 200 h 302"/>
                  <a:gd name="T18" fmla="*/ 619 w 452"/>
                  <a:gd name="T19" fmla="*/ 169 h 302"/>
                  <a:gd name="T20" fmla="*/ 597 w 452"/>
                  <a:gd name="T21" fmla="*/ 160 h 302"/>
                  <a:gd name="T22" fmla="*/ 578 w 452"/>
                  <a:gd name="T23" fmla="*/ 175 h 302"/>
                  <a:gd name="T24" fmla="*/ 568 w 452"/>
                  <a:gd name="T25" fmla="*/ 134 h 302"/>
                  <a:gd name="T26" fmla="*/ 578 w 452"/>
                  <a:gd name="T27" fmla="*/ 97 h 302"/>
                  <a:gd name="T28" fmla="*/ 501 w 452"/>
                  <a:gd name="T29" fmla="*/ 70 h 302"/>
                  <a:gd name="T30" fmla="*/ 449 w 452"/>
                  <a:gd name="T31" fmla="*/ 77 h 302"/>
                  <a:gd name="T32" fmla="*/ 448 w 452"/>
                  <a:gd name="T33" fmla="*/ 21 h 302"/>
                  <a:gd name="T34" fmla="*/ 396 w 452"/>
                  <a:gd name="T35" fmla="*/ 0 h 302"/>
                  <a:gd name="T36" fmla="*/ 354 w 452"/>
                  <a:gd name="T37" fmla="*/ 13 h 302"/>
                  <a:gd name="T38" fmla="*/ 326 w 452"/>
                  <a:gd name="T39" fmla="*/ 66 h 302"/>
                  <a:gd name="T40" fmla="*/ 278 w 452"/>
                  <a:gd name="T41" fmla="*/ 87 h 302"/>
                  <a:gd name="T42" fmla="*/ 259 w 452"/>
                  <a:gd name="T43" fmla="*/ 170 h 302"/>
                  <a:gd name="T44" fmla="*/ 182 w 452"/>
                  <a:gd name="T45" fmla="*/ 211 h 302"/>
                  <a:gd name="T46" fmla="*/ 118 w 452"/>
                  <a:gd name="T47" fmla="*/ 228 h 302"/>
                  <a:gd name="T48" fmla="*/ 102 w 452"/>
                  <a:gd name="T49" fmla="*/ 211 h 30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52"/>
                  <a:gd name="T76" fmla="*/ 0 h 302"/>
                  <a:gd name="T77" fmla="*/ 452 w 452"/>
                  <a:gd name="T78" fmla="*/ 302 h 30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52" h="302">
                    <a:moveTo>
                      <a:pt x="74" y="211"/>
                    </a:moveTo>
                    <a:lnTo>
                      <a:pt x="61" y="242"/>
                    </a:lnTo>
                    <a:lnTo>
                      <a:pt x="42" y="250"/>
                    </a:lnTo>
                    <a:lnTo>
                      <a:pt x="41" y="270"/>
                    </a:lnTo>
                    <a:lnTo>
                      <a:pt x="2" y="286"/>
                    </a:lnTo>
                    <a:lnTo>
                      <a:pt x="0" y="302"/>
                    </a:lnTo>
                    <a:lnTo>
                      <a:pt x="107" y="282"/>
                    </a:lnTo>
                    <a:lnTo>
                      <a:pt x="302" y="238"/>
                    </a:lnTo>
                    <a:lnTo>
                      <a:pt x="452" y="200"/>
                    </a:lnTo>
                    <a:lnTo>
                      <a:pt x="452" y="169"/>
                    </a:lnTo>
                    <a:lnTo>
                      <a:pt x="435" y="160"/>
                    </a:lnTo>
                    <a:lnTo>
                      <a:pt x="422" y="175"/>
                    </a:lnTo>
                    <a:lnTo>
                      <a:pt x="414" y="134"/>
                    </a:lnTo>
                    <a:lnTo>
                      <a:pt x="422" y="97"/>
                    </a:lnTo>
                    <a:lnTo>
                      <a:pt x="366" y="70"/>
                    </a:lnTo>
                    <a:lnTo>
                      <a:pt x="328" y="77"/>
                    </a:lnTo>
                    <a:lnTo>
                      <a:pt x="327" y="21"/>
                    </a:lnTo>
                    <a:lnTo>
                      <a:pt x="288" y="0"/>
                    </a:lnTo>
                    <a:lnTo>
                      <a:pt x="258" y="13"/>
                    </a:lnTo>
                    <a:lnTo>
                      <a:pt x="238" y="66"/>
                    </a:lnTo>
                    <a:lnTo>
                      <a:pt x="203" y="87"/>
                    </a:lnTo>
                    <a:lnTo>
                      <a:pt x="189" y="170"/>
                    </a:lnTo>
                    <a:lnTo>
                      <a:pt x="132" y="211"/>
                    </a:lnTo>
                    <a:lnTo>
                      <a:pt x="86" y="228"/>
                    </a:lnTo>
                    <a:lnTo>
                      <a:pt x="74" y="2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4FB6FAA8-A921-F047-9455-B573A830039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3053" y="2044704"/>
                <a:ext cx="351010" cy="253682"/>
              </a:xfrm>
              <a:custGeom>
                <a:avLst/>
                <a:gdLst>
                  <a:gd name="T0" fmla="*/ 44 w 347"/>
                  <a:gd name="T1" fmla="*/ 36 h 245"/>
                  <a:gd name="T2" fmla="*/ 0 w 347"/>
                  <a:gd name="T3" fmla="*/ 68 h 245"/>
                  <a:gd name="T4" fmla="*/ 26 w 347"/>
                  <a:gd name="T5" fmla="*/ 187 h 245"/>
                  <a:gd name="T6" fmla="*/ 44 w 347"/>
                  <a:gd name="T7" fmla="*/ 245 h 245"/>
                  <a:gd name="T8" fmla="*/ 126 w 347"/>
                  <a:gd name="T9" fmla="*/ 240 h 245"/>
                  <a:gd name="T10" fmla="*/ 427 w 347"/>
                  <a:gd name="T11" fmla="*/ 195 h 245"/>
                  <a:gd name="T12" fmla="*/ 448 w 347"/>
                  <a:gd name="T13" fmla="*/ 188 h 245"/>
                  <a:gd name="T14" fmla="*/ 478 w 347"/>
                  <a:gd name="T15" fmla="*/ 133 h 245"/>
                  <a:gd name="T16" fmla="*/ 432 w 347"/>
                  <a:gd name="T17" fmla="*/ 103 h 245"/>
                  <a:gd name="T18" fmla="*/ 458 w 347"/>
                  <a:gd name="T19" fmla="*/ 32 h 245"/>
                  <a:gd name="T20" fmla="*/ 424 w 347"/>
                  <a:gd name="T21" fmla="*/ 25 h 245"/>
                  <a:gd name="T22" fmla="*/ 424 w 347"/>
                  <a:gd name="T23" fmla="*/ 7 h 245"/>
                  <a:gd name="T24" fmla="*/ 409 w 347"/>
                  <a:gd name="T25" fmla="*/ 0 h 245"/>
                  <a:gd name="T26" fmla="*/ 59 w 347"/>
                  <a:gd name="T27" fmla="*/ 51 h 245"/>
                  <a:gd name="T28" fmla="*/ 44 w 347"/>
                  <a:gd name="T29" fmla="*/ 36 h 24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7"/>
                  <a:gd name="T46" fmla="*/ 0 h 245"/>
                  <a:gd name="T47" fmla="*/ 347 w 347"/>
                  <a:gd name="T48" fmla="*/ 245 h 24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7" h="245">
                    <a:moveTo>
                      <a:pt x="32" y="36"/>
                    </a:moveTo>
                    <a:lnTo>
                      <a:pt x="0" y="68"/>
                    </a:lnTo>
                    <a:lnTo>
                      <a:pt x="18" y="187"/>
                    </a:lnTo>
                    <a:lnTo>
                      <a:pt x="32" y="245"/>
                    </a:lnTo>
                    <a:lnTo>
                      <a:pt x="91" y="240"/>
                    </a:lnTo>
                    <a:lnTo>
                      <a:pt x="310" y="195"/>
                    </a:lnTo>
                    <a:lnTo>
                      <a:pt x="325" y="188"/>
                    </a:lnTo>
                    <a:lnTo>
                      <a:pt x="347" y="133"/>
                    </a:lnTo>
                    <a:lnTo>
                      <a:pt x="314" y="103"/>
                    </a:lnTo>
                    <a:lnTo>
                      <a:pt x="332" y="32"/>
                    </a:lnTo>
                    <a:lnTo>
                      <a:pt x="307" y="25"/>
                    </a:lnTo>
                    <a:lnTo>
                      <a:pt x="307" y="7"/>
                    </a:lnTo>
                    <a:lnTo>
                      <a:pt x="296" y="0"/>
                    </a:lnTo>
                    <a:lnTo>
                      <a:pt x="42" y="51"/>
                    </a:lnTo>
                    <a:lnTo>
                      <a:pt x="32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EF9B06E-7A0D-574B-AF46-6CBDF626DF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9962" y="2246614"/>
                <a:ext cx="298696" cy="135470"/>
              </a:xfrm>
              <a:custGeom>
                <a:avLst/>
                <a:gdLst>
                  <a:gd name="T0" fmla="*/ 0 w 295"/>
                  <a:gd name="T1" fmla="*/ 45 h 131"/>
                  <a:gd name="T2" fmla="*/ 305 w 295"/>
                  <a:gd name="T3" fmla="*/ 0 h 131"/>
                  <a:gd name="T4" fmla="*/ 356 w 295"/>
                  <a:gd name="T5" fmla="*/ 90 h 131"/>
                  <a:gd name="T6" fmla="*/ 407 w 295"/>
                  <a:gd name="T7" fmla="*/ 80 h 131"/>
                  <a:gd name="T8" fmla="*/ 408 w 295"/>
                  <a:gd name="T9" fmla="*/ 125 h 131"/>
                  <a:gd name="T10" fmla="*/ 364 w 295"/>
                  <a:gd name="T11" fmla="*/ 131 h 131"/>
                  <a:gd name="T12" fmla="*/ 329 w 295"/>
                  <a:gd name="T13" fmla="*/ 102 h 131"/>
                  <a:gd name="T14" fmla="*/ 305 w 295"/>
                  <a:gd name="T15" fmla="*/ 66 h 131"/>
                  <a:gd name="T16" fmla="*/ 299 w 295"/>
                  <a:gd name="T17" fmla="*/ 17 h 131"/>
                  <a:gd name="T18" fmla="*/ 281 w 295"/>
                  <a:gd name="T19" fmla="*/ 42 h 131"/>
                  <a:gd name="T20" fmla="*/ 304 w 295"/>
                  <a:gd name="T21" fmla="*/ 116 h 131"/>
                  <a:gd name="T22" fmla="*/ 213 w 295"/>
                  <a:gd name="T23" fmla="*/ 126 h 131"/>
                  <a:gd name="T24" fmla="*/ 210 w 295"/>
                  <a:gd name="T25" fmla="*/ 72 h 131"/>
                  <a:gd name="T26" fmla="*/ 154 w 295"/>
                  <a:gd name="T27" fmla="*/ 49 h 131"/>
                  <a:gd name="T28" fmla="*/ 110 w 295"/>
                  <a:gd name="T29" fmla="*/ 43 h 131"/>
                  <a:gd name="T30" fmla="*/ 12 w 295"/>
                  <a:gd name="T31" fmla="*/ 80 h 131"/>
                  <a:gd name="T32" fmla="*/ 0 w 295"/>
                  <a:gd name="T33" fmla="*/ 45 h 13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5"/>
                  <a:gd name="T52" fmla="*/ 0 h 131"/>
                  <a:gd name="T53" fmla="*/ 295 w 295"/>
                  <a:gd name="T54" fmla="*/ 131 h 13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5" h="131">
                    <a:moveTo>
                      <a:pt x="0" y="45"/>
                    </a:moveTo>
                    <a:lnTo>
                      <a:pt x="220" y="0"/>
                    </a:lnTo>
                    <a:lnTo>
                      <a:pt x="256" y="90"/>
                    </a:lnTo>
                    <a:lnTo>
                      <a:pt x="294" y="80"/>
                    </a:lnTo>
                    <a:lnTo>
                      <a:pt x="295" y="125"/>
                    </a:lnTo>
                    <a:lnTo>
                      <a:pt x="264" y="131"/>
                    </a:lnTo>
                    <a:lnTo>
                      <a:pt x="237" y="102"/>
                    </a:lnTo>
                    <a:lnTo>
                      <a:pt x="220" y="66"/>
                    </a:lnTo>
                    <a:lnTo>
                      <a:pt x="216" y="17"/>
                    </a:lnTo>
                    <a:lnTo>
                      <a:pt x="203" y="42"/>
                    </a:lnTo>
                    <a:lnTo>
                      <a:pt x="219" y="116"/>
                    </a:lnTo>
                    <a:lnTo>
                      <a:pt x="154" y="126"/>
                    </a:lnTo>
                    <a:lnTo>
                      <a:pt x="152" y="72"/>
                    </a:lnTo>
                    <a:lnTo>
                      <a:pt x="112" y="49"/>
                    </a:lnTo>
                    <a:lnTo>
                      <a:pt x="79" y="43"/>
                    </a:lnTo>
                    <a:lnTo>
                      <a:pt x="8" y="8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A91BA44-D062-2640-8AC9-4476374C09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29375" y="1579620"/>
                <a:ext cx="614267" cy="421941"/>
              </a:xfrm>
              <a:custGeom>
                <a:avLst/>
                <a:gdLst>
                  <a:gd name="T0" fmla="*/ 14 w 607"/>
                  <a:gd name="T1" fmla="*/ 0 h 407"/>
                  <a:gd name="T2" fmla="*/ 179 w 607"/>
                  <a:gd name="T3" fmla="*/ 17 h 407"/>
                  <a:gd name="T4" fmla="*/ 278 w 607"/>
                  <a:gd name="T5" fmla="*/ 27 h 407"/>
                  <a:gd name="T6" fmla="*/ 407 w 607"/>
                  <a:gd name="T7" fmla="*/ 38 h 407"/>
                  <a:gd name="T8" fmla="*/ 527 w 607"/>
                  <a:gd name="T9" fmla="*/ 47 h 407"/>
                  <a:gd name="T10" fmla="*/ 736 w 607"/>
                  <a:gd name="T11" fmla="*/ 59 h 407"/>
                  <a:gd name="T12" fmla="*/ 833 w 607"/>
                  <a:gd name="T13" fmla="*/ 65 h 407"/>
                  <a:gd name="T14" fmla="*/ 830 w 607"/>
                  <a:gd name="T15" fmla="*/ 396 h 407"/>
                  <a:gd name="T16" fmla="*/ 319 w 607"/>
                  <a:gd name="T17" fmla="*/ 362 h 407"/>
                  <a:gd name="T18" fmla="*/ 311 w 607"/>
                  <a:gd name="T19" fmla="*/ 407 h 407"/>
                  <a:gd name="T20" fmla="*/ 289 w 607"/>
                  <a:gd name="T21" fmla="*/ 386 h 407"/>
                  <a:gd name="T22" fmla="*/ 245 w 607"/>
                  <a:gd name="T23" fmla="*/ 389 h 407"/>
                  <a:gd name="T24" fmla="*/ 175 w 607"/>
                  <a:gd name="T25" fmla="*/ 398 h 407"/>
                  <a:gd name="T26" fmla="*/ 166 w 607"/>
                  <a:gd name="T27" fmla="*/ 340 h 407"/>
                  <a:gd name="T28" fmla="*/ 86 w 607"/>
                  <a:gd name="T29" fmla="*/ 294 h 407"/>
                  <a:gd name="T30" fmla="*/ 96 w 607"/>
                  <a:gd name="T31" fmla="*/ 251 h 407"/>
                  <a:gd name="T32" fmla="*/ 104 w 607"/>
                  <a:gd name="T33" fmla="*/ 215 h 407"/>
                  <a:gd name="T34" fmla="*/ 0 w 607"/>
                  <a:gd name="T35" fmla="*/ 101 h 407"/>
                  <a:gd name="T36" fmla="*/ 14 w 607"/>
                  <a:gd name="T37" fmla="*/ 0 h 40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607"/>
                  <a:gd name="T58" fmla="*/ 0 h 407"/>
                  <a:gd name="T59" fmla="*/ 607 w 607"/>
                  <a:gd name="T60" fmla="*/ 407 h 40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607" h="407">
                    <a:moveTo>
                      <a:pt x="10" y="0"/>
                    </a:moveTo>
                    <a:lnTo>
                      <a:pt x="129" y="17"/>
                    </a:lnTo>
                    <a:lnTo>
                      <a:pt x="202" y="27"/>
                    </a:lnTo>
                    <a:lnTo>
                      <a:pt x="297" y="38"/>
                    </a:lnTo>
                    <a:lnTo>
                      <a:pt x="384" y="47"/>
                    </a:lnTo>
                    <a:lnTo>
                      <a:pt x="536" y="59"/>
                    </a:lnTo>
                    <a:lnTo>
                      <a:pt x="607" y="65"/>
                    </a:lnTo>
                    <a:lnTo>
                      <a:pt x="605" y="396"/>
                    </a:lnTo>
                    <a:lnTo>
                      <a:pt x="233" y="362"/>
                    </a:lnTo>
                    <a:lnTo>
                      <a:pt x="226" y="407"/>
                    </a:lnTo>
                    <a:lnTo>
                      <a:pt x="211" y="386"/>
                    </a:lnTo>
                    <a:lnTo>
                      <a:pt x="178" y="389"/>
                    </a:lnTo>
                    <a:lnTo>
                      <a:pt x="128" y="398"/>
                    </a:lnTo>
                    <a:lnTo>
                      <a:pt x="120" y="340"/>
                    </a:lnTo>
                    <a:lnTo>
                      <a:pt x="62" y="294"/>
                    </a:lnTo>
                    <a:lnTo>
                      <a:pt x="70" y="251"/>
                    </a:lnTo>
                    <a:lnTo>
                      <a:pt x="76" y="215"/>
                    </a:lnTo>
                    <a:lnTo>
                      <a:pt x="0" y="10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20233F1-6B9A-8841-82B7-571F79AA670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3499" y="2344118"/>
                <a:ext cx="408386" cy="369306"/>
              </a:xfrm>
              <a:custGeom>
                <a:avLst/>
                <a:gdLst>
                  <a:gd name="T0" fmla="*/ 0 w 403"/>
                  <a:gd name="T1" fmla="*/ 12 h 357"/>
                  <a:gd name="T2" fmla="*/ 241 w 403"/>
                  <a:gd name="T3" fmla="*/ 0 h 357"/>
                  <a:gd name="T4" fmla="*/ 294 w 403"/>
                  <a:gd name="T5" fmla="*/ 0 h 357"/>
                  <a:gd name="T6" fmla="*/ 331 w 403"/>
                  <a:gd name="T7" fmla="*/ 11 h 357"/>
                  <a:gd name="T8" fmla="*/ 312 w 403"/>
                  <a:gd name="T9" fmla="*/ 42 h 357"/>
                  <a:gd name="T10" fmla="*/ 382 w 403"/>
                  <a:gd name="T11" fmla="*/ 92 h 357"/>
                  <a:gd name="T12" fmla="*/ 404 w 403"/>
                  <a:gd name="T13" fmla="*/ 135 h 357"/>
                  <a:gd name="T14" fmla="*/ 446 w 403"/>
                  <a:gd name="T15" fmla="*/ 124 h 357"/>
                  <a:gd name="T16" fmla="*/ 445 w 403"/>
                  <a:gd name="T17" fmla="*/ 184 h 357"/>
                  <a:gd name="T18" fmla="*/ 486 w 403"/>
                  <a:gd name="T19" fmla="*/ 202 h 357"/>
                  <a:gd name="T20" fmla="*/ 505 w 403"/>
                  <a:gd name="T21" fmla="*/ 254 h 357"/>
                  <a:gd name="T22" fmla="*/ 537 w 403"/>
                  <a:gd name="T23" fmla="*/ 259 h 357"/>
                  <a:gd name="T24" fmla="*/ 553 w 403"/>
                  <a:gd name="T25" fmla="*/ 281 h 357"/>
                  <a:gd name="T26" fmla="*/ 515 w 403"/>
                  <a:gd name="T27" fmla="*/ 312 h 357"/>
                  <a:gd name="T28" fmla="*/ 503 w 403"/>
                  <a:gd name="T29" fmla="*/ 347 h 357"/>
                  <a:gd name="T30" fmla="*/ 449 w 403"/>
                  <a:gd name="T31" fmla="*/ 357 h 357"/>
                  <a:gd name="T32" fmla="*/ 463 w 403"/>
                  <a:gd name="T33" fmla="*/ 318 h 357"/>
                  <a:gd name="T34" fmla="*/ 256 w 403"/>
                  <a:gd name="T35" fmla="*/ 332 h 357"/>
                  <a:gd name="T36" fmla="*/ 108 w 403"/>
                  <a:gd name="T37" fmla="*/ 346 h 357"/>
                  <a:gd name="T38" fmla="*/ 98 w 403"/>
                  <a:gd name="T39" fmla="*/ 309 h 357"/>
                  <a:gd name="T40" fmla="*/ 89 w 403"/>
                  <a:gd name="T41" fmla="*/ 194 h 357"/>
                  <a:gd name="T42" fmla="*/ 88 w 403"/>
                  <a:gd name="T43" fmla="*/ 132 h 357"/>
                  <a:gd name="T44" fmla="*/ 38 w 403"/>
                  <a:gd name="T45" fmla="*/ 104 h 357"/>
                  <a:gd name="T46" fmla="*/ 56 w 403"/>
                  <a:gd name="T47" fmla="*/ 78 h 357"/>
                  <a:gd name="T48" fmla="*/ 31 w 403"/>
                  <a:gd name="T49" fmla="*/ 64 h 357"/>
                  <a:gd name="T50" fmla="*/ 0 w 403"/>
                  <a:gd name="T51" fmla="*/ 12 h 35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03"/>
                  <a:gd name="T79" fmla="*/ 0 h 357"/>
                  <a:gd name="T80" fmla="*/ 403 w 403"/>
                  <a:gd name="T81" fmla="*/ 357 h 35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03" h="357">
                    <a:moveTo>
                      <a:pt x="0" y="12"/>
                    </a:moveTo>
                    <a:lnTo>
                      <a:pt x="176" y="0"/>
                    </a:lnTo>
                    <a:lnTo>
                      <a:pt x="214" y="0"/>
                    </a:lnTo>
                    <a:lnTo>
                      <a:pt x="242" y="11"/>
                    </a:lnTo>
                    <a:lnTo>
                      <a:pt x="227" y="42"/>
                    </a:lnTo>
                    <a:lnTo>
                      <a:pt x="278" y="92"/>
                    </a:lnTo>
                    <a:lnTo>
                      <a:pt x="295" y="135"/>
                    </a:lnTo>
                    <a:lnTo>
                      <a:pt x="325" y="124"/>
                    </a:lnTo>
                    <a:lnTo>
                      <a:pt x="324" y="184"/>
                    </a:lnTo>
                    <a:lnTo>
                      <a:pt x="355" y="202"/>
                    </a:lnTo>
                    <a:lnTo>
                      <a:pt x="369" y="254"/>
                    </a:lnTo>
                    <a:lnTo>
                      <a:pt x="391" y="259"/>
                    </a:lnTo>
                    <a:lnTo>
                      <a:pt x="403" y="281"/>
                    </a:lnTo>
                    <a:lnTo>
                      <a:pt x="376" y="312"/>
                    </a:lnTo>
                    <a:lnTo>
                      <a:pt x="367" y="347"/>
                    </a:lnTo>
                    <a:lnTo>
                      <a:pt x="328" y="357"/>
                    </a:lnTo>
                    <a:lnTo>
                      <a:pt x="338" y="318"/>
                    </a:lnTo>
                    <a:lnTo>
                      <a:pt x="187" y="332"/>
                    </a:lnTo>
                    <a:lnTo>
                      <a:pt x="79" y="346"/>
                    </a:lnTo>
                    <a:lnTo>
                      <a:pt x="72" y="309"/>
                    </a:lnTo>
                    <a:lnTo>
                      <a:pt x="65" y="194"/>
                    </a:lnTo>
                    <a:lnTo>
                      <a:pt x="64" y="132"/>
                    </a:lnTo>
                    <a:lnTo>
                      <a:pt x="28" y="104"/>
                    </a:lnTo>
                    <a:lnTo>
                      <a:pt x="41" y="78"/>
                    </a:lnTo>
                    <a:lnTo>
                      <a:pt x="23" y="6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193DBE0-4F05-1A46-9320-1FC85CD39B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0699" y="2188803"/>
                <a:ext cx="199131" cy="360678"/>
              </a:xfrm>
              <a:custGeom>
                <a:avLst/>
                <a:gdLst>
                  <a:gd name="T0" fmla="*/ 0 w 197"/>
                  <a:gd name="T1" fmla="*/ 25 h 348"/>
                  <a:gd name="T2" fmla="*/ 31 w 197"/>
                  <a:gd name="T3" fmla="*/ 38 h 348"/>
                  <a:gd name="T4" fmla="*/ 62 w 197"/>
                  <a:gd name="T5" fmla="*/ 35 h 348"/>
                  <a:gd name="T6" fmla="*/ 72 w 197"/>
                  <a:gd name="T7" fmla="*/ 28 h 348"/>
                  <a:gd name="T8" fmla="*/ 80 w 197"/>
                  <a:gd name="T9" fmla="*/ 7 h 348"/>
                  <a:gd name="T10" fmla="*/ 208 w 197"/>
                  <a:gd name="T11" fmla="*/ 0 h 348"/>
                  <a:gd name="T12" fmla="*/ 269 w 197"/>
                  <a:gd name="T13" fmla="*/ 246 h 348"/>
                  <a:gd name="T14" fmla="*/ 265 w 197"/>
                  <a:gd name="T15" fmla="*/ 243 h 348"/>
                  <a:gd name="T16" fmla="*/ 219 w 197"/>
                  <a:gd name="T17" fmla="*/ 257 h 348"/>
                  <a:gd name="T18" fmla="*/ 188 w 197"/>
                  <a:gd name="T19" fmla="*/ 323 h 348"/>
                  <a:gd name="T20" fmla="*/ 142 w 197"/>
                  <a:gd name="T21" fmla="*/ 314 h 348"/>
                  <a:gd name="T22" fmla="*/ 89 w 197"/>
                  <a:gd name="T23" fmla="*/ 339 h 348"/>
                  <a:gd name="T24" fmla="*/ 17 w 197"/>
                  <a:gd name="T25" fmla="*/ 348 h 348"/>
                  <a:gd name="T26" fmla="*/ 49 w 197"/>
                  <a:gd name="T27" fmla="*/ 283 h 348"/>
                  <a:gd name="T28" fmla="*/ 35 w 197"/>
                  <a:gd name="T29" fmla="*/ 247 h 348"/>
                  <a:gd name="T30" fmla="*/ 0 w 197"/>
                  <a:gd name="T31" fmla="*/ 25 h 34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7"/>
                  <a:gd name="T49" fmla="*/ 0 h 348"/>
                  <a:gd name="T50" fmla="*/ 197 w 197"/>
                  <a:gd name="T51" fmla="*/ 348 h 34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7" h="348">
                    <a:moveTo>
                      <a:pt x="0" y="25"/>
                    </a:moveTo>
                    <a:lnTo>
                      <a:pt x="23" y="38"/>
                    </a:lnTo>
                    <a:lnTo>
                      <a:pt x="45" y="35"/>
                    </a:lnTo>
                    <a:lnTo>
                      <a:pt x="53" y="28"/>
                    </a:lnTo>
                    <a:lnTo>
                      <a:pt x="58" y="7"/>
                    </a:lnTo>
                    <a:lnTo>
                      <a:pt x="153" y="0"/>
                    </a:lnTo>
                    <a:lnTo>
                      <a:pt x="197" y="246"/>
                    </a:lnTo>
                    <a:lnTo>
                      <a:pt x="194" y="243"/>
                    </a:lnTo>
                    <a:lnTo>
                      <a:pt x="161" y="257"/>
                    </a:lnTo>
                    <a:lnTo>
                      <a:pt x="138" y="323"/>
                    </a:lnTo>
                    <a:lnTo>
                      <a:pt x="104" y="314"/>
                    </a:lnTo>
                    <a:lnTo>
                      <a:pt x="65" y="339"/>
                    </a:lnTo>
                    <a:lnTo>
                      <a:pt x="13" y="348"/>
                    </a:lnTo>
                    <a:lnTo>
                      <a:pt x="36" y="283"/>
                    </a:lnTo>
                    <a:lnTo>
                      <a:pt x="26" y="247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5EBB7B3-FFF6-994C-B334-E02B818EF20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05109" y="2115459"/>
                <a:ext cx="256507" cy="325300"/>
              </a:xfrm>
              <a:custGeom>
                <a:avLst/>
                <a:gdLst>
                  <a:gd name="T0" fmla="*/ 0 w 253"/>
                  <a:gd name="T1" fmla="*/ 71 h 314"/>
                  <a:gd name="T2" fmla="*/ 156 w 253"/>
                  <a:gd name="T3" fmla="*/ 59 h 314"/>
                  <a:gd name="T4" fmla="*/ 188 w 253"/>
                  <a:gd name="T5" fmla="*/ 64 h 314"/>
                  <a:gd name="T6" fmla="*/ 264 w 253"/>
                  <a:gd name="T7" fmla="*/ 37 h 314"/>
                  <a:gd name="T8" fmla="*/ 280 w 253"/>
                  <a:gd name="T9" fmla="*/ 12 h 314"/>
                  <a:gd name="T10" fmla="*/ 325 w 253"/>
                  <a:gd name="T11" fmla="*/ 0 h 314"/>
                  <a:gd name="T12" fmla="*/ 349 w 253"/>
                  <a:gd name="T13" fmla="*/ 119 h 314"/>
                  <a:gd name="T14" fmla="*/ 330 w 253"/>
                  <a:gd name="T15" fmla="*/ 132 h 314"/>
                  <a:gd name="T16" fmla="*/ 335 w 253"/>
                  <a:gd name="T17" fmla="*/ 214 h 314"/>
                  <a:gd name="T18" fmla="*/ 300 w 253"/>
                  <a:gd name="T19" fmla="*/ 221 h 314"/>
                  <a:gd name="T20" fmla="*/ 280 w 253"/>
                  <a:gd name="T21" fmla="*/ 267 h 314"/>
                  <a:gd name="T22" fmla="*/ 253 w 253"/>
                  <a:gd name="T23" fmla="*/ 261 h 314"/>
                  <a:gd name="T24" fmla="*/ 245 w 253"/>
                  <a:gd name="T25" fmla="*/ 314 h 314"/>
                  <a:gd name="T26" fmla="*/ 204 w 253"/>
                  <a:gd name="T27" fmla="*/ 292 h 314"/>
                  <a:gd name="T28" fmla="*/ 128 w 253"/>
                  <a:gd name="T29" fmla="*/ 306 h 314"/>
                  <a:gd name="T30" fmla="*/ 95 w 253"/>
                  <a:gd name="T31" fmla="*/ 286 h 314"/>
                  <a:gd name="T32" fmla="*/ 52 w 253"/>
                  <a:gd name="T33" fmla="*/ 285 h 314"/>
                  <a:gd name="T34" fmla="*/ 29 w 253"/>
                  <a:gd name="T35" fmla="*/ 197 h 314"/>
                  <a:gd name="T36" fmla="*/ 0 w 253"/>
                  <a:gd name="T37" fmla="*/ 71 h 3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3"/>
                  <a:gd name="T58" fmla="*/ 0 h 314"/>
                  <a:gd name="T59" fmla="*/ 253 w 253"/>
                  <a:gd name="T60" fmla="*/ 314 h 3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3" h="314">
                    <a:moveTo>
                      <a:pt x="0" y="71"/>
                    </a:moveTo>
                    <a:lnTo>
                      <a:pt x="114" y="59"/>
                    </a:lnTo>
                    <a:lnTo>
                      <a:pt x="138" y="64"/>
                    </a:lnTo>
                    <a:lnTo>
                      <a:pt x="192" y="37"/>
                    </a:lnTo>
                    <a:lnTo>
                      <a:pt x="204" y="12"/>
                    </a:lnTo>
                    <a:lnTo>
                      <a:pt x="236" y="0"/>
                    </a:lnTo>
                    <a:lnTo>
                      <a:pt x="253" y="119"/>
                    </a:lnTo>
                    <a:lnTo>
                      <a:pt x="240" y="132"/>
                    </a:lnTo>
                    <a:lnTo>
                      <a:pt x="243" y="214"/>
                    </a:lnTo>
                    <a:lnTo>
                      <a:pt x="218" y="221"/>
                    </a:lnTo>
                    <a:lnTo>
                      <a:pt x="204" y="267"/>
                    </a:lnTo>
                    <a:lnTo>
                      <a:pt x="184" y="261"/>
                    </a:lnTo>
                    <a:lnTo>
                      <a:pt x="178" y="314"/>
                    </a:lnTo>
                    <a:lnTo>
                      <a:pt x="149" y="292"/>
                    </a:lnTo>
                    <a:lnTo>
                      <a:pt x="93" y="306"/>
                    </a:lnTo>
                    <a:lnTo>
                      <a:pt x="69" y="286"/>
                    </a:lnTo>
                    <a:lnTo>
                      <a:pt x="38" y="285"/>
                    </a:lnTo>
                    <a:lnTo>
                      <a:pt x="21" y="197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7E88AC3-C2F5-4B44-8FCE-7E0B9DBDA5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8135" y="2409696"/>
                <a:ext cx="450575" cy="275254"/>
              </a:xfrm>
              <a:custGeom>
                <a:avLst/>
                <a:gdLst>
                  <a:gd name="T0" fmla="*/ 0 w 445"/>
                  <a:gd name="T1" fmla="*/ 266 h 266"/>
                  <a:gd name="T2" fmla="*/ 149 w 445"/>
                  <a:gd name="T3" fmla="*/ 249 h 266"/>
                  <a:gd name="T4" fmla="*/ 149 w 445"/>
                  <a:gd name="T5" fmla="*/ 237 h 266"/>
                  <a:gd name="T6" fmla="*/ 509 w 445"/>
                  <a:gd name="T7" fmla="*/ 199 h 266"/>
                  <a:gd name="T8" fmla="*/ 516 w 445"/>
                  <a:gd name="T9" fmla="*/ 179 h 266"/>
                  <a:gd name="T10" fmla="*/ 566 w 445"/>
                  <a:gd name="T11" fmla="*/ 163 h 266"/>
                  <a:gd name="T12" fmla="*/ 575 w 445"/>
                  <a:gd name="T13" fmla="*/ 142 h 266"/>
                  <a:gd name="T14" fmla="*/ 596 w 445"/>
                  <a:gd name="T15" fmla="*/ 135 h 266"/>
                  <a:gd name="T16" fmla="*/ 612 w 445"/>
                  <a:gd name="T17" fmla="*/ 103 h 266"/>
                  <a:gd name="T18" fmla="*/ 563 w 445"/>
                  <a:gd name="T19" fmla="*/ 72 h 266"/>
                  <a:gd name="T20" fmla="*/ 555 w 445"/>
                  <a:gd name="T21" fmla="*/ 29 h 266"/>
                  <a:gd name="T22" fmla="*/ 516 w 445"/>
                  <a:gd name="T23" fmla="*/ 8 h 266"/>
                  <a:gd name="T24" fmla="*/ 434 w 445"/>
                  <a:gd name="T25" fmla="*/ 20 h 266"/>
                  <a:gd name="T26" fmla="*/ 398 w 445"/>
                  <a:gd name="T27" fmla="*/ 1 h 266"/>
                  <a:gd name="T28" fmla="*/ 363 w 445"/>
                  <a:gd name="T29" fmla="*/ 0 h 266"/>
                  <a:gd name="T30" fmla="*/ 368 w 445"/>
                  <a:gd name="T31" fmla="*/ 29 h 266"/>
                  <a:gd name="T32" fmla="*/ 320 w 445"/>
                  <a:gd name="T33" fmla="*/ 44 h 266"/>
                  <a:gd name="T34" fmla="*/ 286 w 445"/>
                  <a:gd name="T35" fmla="*/ 110 h 266"/>
                  <a:gd name="T36" fmla="*/ 242 w 445"/>
                  <a:gd name="T37" fmla="*/ 100 h 266"/>
                  <a:gd name="T38" fmla="*/ 186 w 445"/>
                  <a:gd name="T39" fmla="*/ 124 h 266"/>
                  <a:gd name="T40" fmla="*/ 117 w 445"/>
                  <a:gd name="T41" fmla="*/ 134 h 266"/>
                  <a:gd name="T42" fmla="*/ 117 w 445"/>
                  <a:gd name="T43" fmla="*/ 171 h 266"/>
                  <a:gd name="T44" fmla="*/ 82 w 445"/>
                  <a:gd name="T45" fmla="*/ 170 h 266"/>
                  <a:gd name="T46" fmla="*/ 83 w 445"/>
                  <a:gd name="T47" fmla="*/ 203 h 266"/>
                  <a:gd name="T48" fmla="*/ 48 w 445"/>
                  <a:gd name="T49" fmla="*/ 190 h 266"/>
                  <a:gd name="T50" fmla="*/ 28 w 445"/>
                  <a:gd name="T51" fmla="*/ 196 h 266"/>
                  <a:gd name="T52" fmla="*/ 45 w 445"/>
                  <a:gd name="T53" fmla="*/ 218 h 266"/>
                  <a:gd name="T54" fmla="*/ 5 w 445"/>
                  <a:gd name="T55" fmla="*/ 248 h 266"/>
                  <a:gd name="T56" fmla="*/ 0 w 445"/>
                  <a:gd name="T57" fmla="*/ 266 h 2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45"/>
                  <a:gd name="T88" fmla="*/ 0 h 266"/>
                  <a:gd name="T89" fmla="*/ 445 w 445"/>
                  <a:gd name="T90" fmla="*/ 266 h 2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45" h="266">
                    <a:moveTo>
                      <a:pt x="0" y="266"/>
                    </a:moveTo>
                    <a:lnTo>
                      <a:pt x="108" y="249"/>
                    </a:lnTo>
                    <a:lnTo>
                      <a:pt x="108" y="237"/>
                    </a:lnTo>
                    <a:lnTo>
                      <a:pt x="370" y="199"/>
                    </a:lnTo>
                    <a:lnTo>
                      <a:pt x="374" y="179"/>
                    </a:lnTo>
                    <a:lnTo>
                      <a:pt x="412" y="163"/>
                    </a:lnTo>
                    <a:lnTo>
                      <a:pt x="417" y="142"/>
                    </a:lnTo>
                    <a:lnTo>
                      <a:pt x="433" y="135"/>
                    </a:lnTo>
                    <a:lnTo>
                      <a:pt x="445" y="103"/>
                    </a:lnTo>
                    <a:lnTo>
                      <a:pt x="409" y="72"/>
                    </a:lnTo>
                    <a:lnTo>
                      <a:pt x="403" y="29"/>
                    </a:lnTo>
                    <a:lnTo>
                      <a:pt x="374" y="8"/>
                    </a:lnTo>
                    <a:lnTo>
                      <a:pt x="316" y="20"/>
                    </a:lnTo>
                    <a:lnTo>
                      <a:pt x="289" y="1"/>
                    </a:lnTo>
                    <a:lnTo>
                      <a:pt x="263" y="0"/>
                    </a:lnTo>
                    <a:lnTo>
                      <a:pt x="268" y="29"/>
                    </a:lnTo>
                    <a:lnTo>
                      <a:pt x="232" y="44"/>
                    </a:lnTo>
                    <a:lnTo>
                      <a:pt x="208" y="110"/>
                    </a:lnTo>
                    <a:lnTo>
                      <a:pt x="175" y="100"/>
                    </a:lnTo>
                    <a:lnTo>
                      <a:pt x="136" y="124"/>
                    </a:lnTo>
                    <a:lnTo>
                      <a:pt x="85" y="134"/>
                    </a:lnTo>
                    <a:lnTo>
                      <a:pt x="85" y="171"/>
                    </a:lnTo>
                    <a:lnTo>
                      <a:pt x="60" y="170"/>
                    </a:lnTo>
                    <a:lnTo>
                      <a:pt x="61" y="203"/>
                    </a:lnTo>
                    <a:lnTo>
                      <a:pt x="35" y="190"/>
                    </a:lnTo>
                    <a:lnTo>
                      <a:pt x="20" y="196"/>
                    </a:lnTo>
                    <a:lnTo>
                      <a:pt x="33" y="218"/>
                    </a:lnTo>
                    <a:lnTo>
                      <a:pt x="5" y="248"/>
                    </a:lnTo>
                    <a:lnTo>
                      <a:pt x="0" y="2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D56064B-61C4-1F46-9646-DC8E78B010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46915" y="2586583"/>
                <a:ext cx="519764" cy="208813"/>
              </a:xfrm>
              <a:custGeom>
                <a:avLst/>
                <a:gdLst>
                  <a:gd name="T0" fmla="*/ 43 w 513"/>
                  <a:gd name="T1" fmla="*/ 92 h 202"/>
                  <a:gd name="T2" fmla="*/ 43 w 513"/>
                  <a:gd name="T3" fmla="*/ 96 h 202"/>
                  <a:gd name="T4" fmla="*/ 30 w 513"/>
                  <a:gd name="T5" fmla="*/ 115 h 202"/>
                  <a:gd name="T6" fmla="*/ 44 w 513"/>
                  <a:gd name="T7" fmla="*/ 140 h 202"/>
                  <a:gd name="T8" fmla="*/ 0 w 513"/>
                  <a:gd name="T9" fmla="*/ 163 h 202"/>
                  <a:gd name="T10" fmla="*/ 11 w 513"/>
                  <a:gd name="T11" fmla="*/ 202 h 202"/>
                  <a:gd name="T12" fmla="*/ 196 w 513"/>
                  <a:gd name="T13" fmla="*/ 190 h 202"/>
                  <a:gd name="T14" fmla="*/ 415 w 513"/>
                  <a:gd name="T15" fmla="*/ 170 h 202"/>
                  <a:gd name="T16" fmla="*/ 527 w 513"/>
                  <a:gd name="T17" fmla="*/ 154 h 202"/>
                  <a:gd name="T18" fmla="*/ 548 w 513"/>
                  <a:gd name="T19" fmla="*/ 103 h 202"/>
                  <a:gd name="T20" fmla="*/ 589 w 513"/>
                  <a:gd name="T21" fmla="*/ 100 h 202"/>
                  <a:gd name="T22" fmla="*/ 709 w 513"/>
                  <a:gd name="T23" fmla="*/ 0 h 202"/>
                  <a:gd name="T24" fmla="*/ 552 w 513"/>
                  <a:gd name="T25" fmla="*/ 25 h 202"/>
                  <a:gd name="T26" fmla="*/ 185 w 513"/>
                  <a:gd name="T27" fmla="*/ 66 h 202"/>
                  <a:gd name="T28" fmla="*/ 188 w 513"/>
                  <a:gd name="T29" fmla="*/ 78 h 202"/>
                  <a:gd name="T30" fmla="*/ 43 w 513"/>
                  <a:gd name="T31" fmla="*/ 92 h 20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13"/>
                  <a:gd name="T49" fmla="*/ 0 h 202"/>
                  <a:gd name="T50" fmla="*/ 513 w 513"/>
                  <a:gd name="T51" fmla="*/ 202 h 20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13" h="202">
                    <a:moveTo>
                      <a:pt x="31" y="92"/>
                    </a:moveTo>
                    <a:lnTo>
                      <a:pt x="31" y="96"/>
                    </a:lnTo>
                    <a:lnTo>
                      <a:pt x="22" y="115"/>
                    </a:lnTo>
                    <a:lnTo>
                      <a:pt x="32" y="140"/>
                    </a:lnTo>
                    <a:lnTo>
                      <a:pt x="0" y="163"/>
                    </a:lnTo>
                    <a:lnTo>
                      <a:pt x="7" y="202"/>
                    </a:lnTo>
                    <a:lnTo>
                      <a:pt x="142" y="190"/>
                    </a:lnTo>
                    <a:lnTo>
                      <a:pt x="301" y="170"/>
                    </a:lnTo>
                    <a:lnTo>
                      <a:pt x="381" y="154"/>
                    </a:lnTo>
                    <a:lnTo>
                      <a:pt x="398" y="103"/>
                    </a:lnTo>
                    <a:lnTo>
                      <a:pt x="426" y="100"/>
                    </a:lnTo>
                    <a:lnTo>
                      <a:pt x="513" y="0"/>
                    </a:lnTo>
                    <a:lnTo>
                      <a:pt x="400" y="25"/>
                    </a:lnTo>
                    <a:lnTo>
                      <a:pt x="135" y="66"/>
                    </a:lnTo>
                    <a:lnTo>
                      <a:pt x="137" y="78"/>
                    </a:lnTo>
                    <a:lnTo>
                      <a:pt x="31" y="9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0C654B0-896D-CA4B-8A0A-EEB9A483AC0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6421" y="3066336"/>
                <a:ext cx="568703" cy="422804"/>
              </a:xfrm>
              <a:custGeom>
                <a:avLst/>
                <a:gdLst>
                  <a:gd name="T0" fmla="*/ 0 w 561"/>
                  <a:gd name="T1" fmla="*/ 39 h 409"/>
                  <a:gd name="T2" fmla="*/ 212 w 561"/>
                  <a:gd name="T3" fmla="*/ 23 h 409"/>
                  <a:gd name="T4" fmla="*/ 234 w 561"/>
                  <a:gd name="T5" fmla="*/ 50 h 409"/>
                  <a:gd name="T6" fmla="*/ 463 w 561"/>
                  <a:gd name="T7" fmla="*/ 23 h 409"/>
                  <a:gd name="T8" fmla="*/ 502 w 561"/>
                  <a:gd name="T9" fmla="*/ 45 h 409"/>
                  <a:gd name="T10" fmla="*/ 502 w 561"/>
                  <a:gd name="T11" fmla="*/ 3 h 409"/>
                  <a:gd name="T12" fmla="*/ 500 w 561"/>
                  <a:gd name="T13" fmla="*/ 0 h 409"/>
                  <a:gd name="T14" fmla="*/ 545 w 561"/>
                  <a:gd name="T15" fmla="*/ 2 h 409"/>
                  <a:gd name="T16" fmla="*/ 593 w 561"/>
                  <a:gd name="T17" fmla="*/ 65 h 409"/>
                  <a:gd name="T18" fmla="*/ 670 w 561"/>
                  <a:gd name="T19" fmla="*/ 151 h 409"/>
                  <a:gd name="T20" fmla="*/ 709 w 561"/>
                  <a:gd name="T21" fmla="*/ 225 h 409"/>
                  <a:gd name="T22" fmla="*/ 763 w 561"/>
                  <a:gd name="T23" fmla="*/ 277 h 409"/>
                  <a:gd name="T24" fmla="*/ 774 w 561"/>
                  <a:gd name="T25" fmla="*/ 352 h 409"/>
                  <a:gd name="T26" fmla="*/ 756 w 561"/>
                  <a:gd name="T27" fmla="*/ 397 h 409"/>
                  <a:gd name="T28" fmla="*/ 674 w 561"/>
                  <a:gd name="T29" fmla="*/ 409 h 409"/>
                  <a:gd name="T30" fmla="*/ 660 w 561"/>
                  <a:gd name="T31" fmla="*/ 390 h 409"/>
                  <a:gd name="T32" fmla="*/ 604 w 561"/>
                  <a:gd name="T33" fmla="*/ 363 h 409"/>
                  <a:gd name="T34" fmla="*/ 586 w 561"/>
                  <a:gd name="T35" fmla="*/ 335 h 409"/>
                  <a:gd name="T36" fmla="*/ 571 w 561"/>
                  <a:gd name="T37" fmla="*/ 324 h 409"/>
                  <a:gd name="T38" fmla="*/ 561 w 561"/>
                  <a:gd name="T39" fmla="*/ 298 h 409"/>
                  <a:gd name="T40" fmla="*/ 547 w 561"/>
                  <a:gd name="T41" fmla="*/ 305 h 409"/>
                  <a:gd name="T42" fmla="*/ 502 w 561"/>
                  <a:gd name="T43" fmla="*/ 271 h 409"/>
                  <a:gd name="T44" fmla="*/ 514 w 561"/>
                  <a:gd name="T45" fmla="*/ 239 h 409"/>
                  <a:gd name="T46" fmla="*/ 502 w 561"/>
                  <a:gd name="T47" fmla="*/ 222 h 409"/>
                  <a:gd name="T48" fmla="*/ 489 w 561"/>
                  <a:gd name="T49" fmla="*/ 228 h 409"/>
                  <a:gd name="T50" fmla="*/ 490 w 561"/>
                  <a:gd name="T51" fmla="*/ 246 h 409"/>
                  <a:gd name="T52" fmla="*/ 475 w 561"/>
                  <a:gd name="T53" fmla="*/ 222 h 409"/>
                  <a:gd name="T54" fmla="*/ 476 w 561"/>
                  <a:gd name="T55" fmla="*/ 164 h 409"/>
                  <a:gd name="T56" fmla="*/ 448 w 561"/>
                  <a:gd name="T57" fmla="*/ 130 h 409"/>
                  <a:gd name="T58" fmla="*/ 376 w 561"/>
                  <a:gd name="T59" fmla="*/ 102 h 409"/>
                  <a:gd name="T60" fmla="*/ 339 w 561"/>
                  <a:gd name="T61" fmla="*/ 70 h 409"/>
                  <a:gd name="T62" fmla="*/ 298 w 561"/>
                  <a:gd name="T63" fmla="*/ 67 h 409"/>
                  <a:gd name="T64" fmla="*/ 282 w 561"/>
                  <a:gd name="T65" fmla="*/ 87 h 409"/>
                  <a:gd name="T66" fmla="*/ 222 w 561"/>
                  <a:gd name="T67" fmla="*/ 101 h 409"/>
                  <a:gd name="T68" fmla="*/ 185 w 561"/>
                  <a:gd name="T69" fmla="*/ 87 h 409"/>
                  <a:gd name="T70" fmla="*/ 168 w 561"/>
                  <a:gd name="T71" fmla="*/ 65 h 409"/>
                  <a:gd name="T72" fmla="*/ 55 w 561"/>
                  <a:gd name="T73" fmla="*/ 84 h 409"/>
                  <a:gd name="T74" fmla="*/ 31 w 561"/>
                  <a:gd name="T75" fmla="*/ 69 h 409"/>
                  <a:gd name="T76" fmla="*/ 4 w 561"/>
                  <a:gd name="T77" fmla="*/ 85 h 409"/>
                  <a:gd name="T78" fmla="*/ 0 w 561"/>
                  <a:gd name="T79" fmla="*/ 39 h 40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61"/>
                  <a:gd name="T121" fmla="*/ 0 h 409"/>
                  <a:gd name="T122" fmla="*/ 561 w 561"/>
                  <a:gd name="T123" fmla="*/ 409 h 40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61" h="409">
                    <a:moveTo>
                      <a:pt x="0" y="39"/>
                    </a:moveTo>
                    <a:lnTo>
                      <a:pt x="154" y="23"/>
                    </a:lnTo>
                    <a:lnTo>
                      <a:pt x="170" y="50"/>
                    </a:lnTo>
                    <a:lnTo>
                      <a:pt x="336" y="23"/>
                    </a:lnTo>
                    <a:lnTo>
                      <a:pt x="364" y="45"/>
                    </a:lnTo>
                    <a:lnTo>
                      <a:pt x="364" y="3"/>
                    </a:lnTo>
                    <a:lnTo>
                      <a:pt x="362" y="0"/>
                    </a:lnTo>
                    <a:lnTo>
                      <a:pt x="395" y="2"/>
                    </a:lnTo>
                    <a:lnTo>
                      <a:pt x="430" y="65"/>
                    </a:lnTo>
                    <a:lnTo>
                      <a:pt x="485" y="151"/>
                    </a:lnTo>
                    <a:lnTo>
                      <a:pt x="513" y="225"/>
                    </a:lnTo>
                    <a:lnTo>
                      <a:pt x="554" y="277"/>
                    </a:lnTo>
                    <a:lnTo>
                      <a:pt x="561" y="352"/>
                    </a:lnTo>
                    <a:lnTo>
                      <a:pt x="548" y="397"/>
                    </a:lnTo>
                    <a:lnTo>
                      <a:pt x="489" y="409"/>
                    </a:lnTo>
                    <a:lnTo>
                      <a:pt x="479" y="390"/>
                    </a:lnTo>
                    <a:lnTo>
                      <a:pt x="437" y="363"/>
                    </a:lnTo>
                    <a:lnTo>
                      <a:pt x="424" y="335"/>
                    </a:lnTo>
                    <a:lnTo>
                      <a:pt x="413" y="324"/>
                    </a:lnTo>
                    <a:lnTo>
                      <a:pt x="407" y="298"/>
                    </a:lnTo>
                    <a:lnTo>
                      <a:pt x="397" y="305"/>
                    </a:lnTo>
                    <a:lnTo>
                      <a:pt x="364" y="271"/>
                    </a:lnTo>
                    <a:lnTo>
                      <a:pt x="372" y="239"/>
                    </a:lnTo>
                    <a:lnTo>
                      <a:pt x="364" y="222"/>
                    </a:lnTo>
                    <a:lnTo>
                      <a:pt x="354" y="228"/>
                    </a:lnTo>
                    <a:lnTo>
                      <a:pt x="355" y="246"/>
                    </a:lnTo>
                    <a:lnTo>
                      <a:pt x="344" y="222"/>
                    </a:lnTo>
                    <a:lnTo>
                      <a:pt x="345" y="164"/>
                    </a:lnTo>
                    <a:lnTo>
                      <a:pt x="325" y="130"/>
                    </a:lnTo>
                    <a:lnTo>
                      <a:pt x="272" y="102"/>
                    </a:lnTo>
                    <a:lnTo>
                      <a:pt x="246" y="70"/>
                    </a:lnTo>
                    <a:lnTo>
                      <a:pt x="216" y="67"/>
                    </a:lnTo>
                    <a:lnTo>
                      <a:pt x="204" y="87"/>
                    </a:lnTo>
                    <a:lnTo>
                      <a:pt x="161" y="101"/>
                    </a:lnTo>
                    <a:lnTo>
                      <a:pt x="135" y="87"/>
                    </a:lnTo>
                    <a:lnTo>
                      <a:pt x="122" y="65"/>
                    </a:lnTo>
                    <a:lnTo>
                      <a:pt x="40" y="84"/>
                    </a:lnTo>
                    <a:lnTo>
                      <a:pt x="23" y="69"/>
                    </a:lnTo>
                    <a:lnTo>
                      <a:pt x="4" y="85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591C058A-C932-A942-896C-CA53D80231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5676" y="2236260"/>
                <a:ext cx="259882" cy="298551"/>
              </a:xfrm>
              <a:custGeom>
                <a:avLst/>
                <a:gdLst>
                  <a:gd name="T0" fmla="*/ 36 w 256"/>
                  <a:gd name="T1" fmla="*/ 150 h 288"/>
                  <a:gd name="T2" fmla="*/ 10 w 256"/>
                  <a:gd name="T3" fmla="*/ 144 h 288"/>
                  <a:gd name="T4" fmla="*/ 0 w 256"/>
                  <a:gd name="T5" fmla="*/ 190 h 288"/>
                  <a:gd name="T6" fmla="*/ 10 w 256"/>
                  <a:gd name="T7" fmla="*/ 239 h 288"/>
                  <a:gd name="T8" fmla="*/ 60 w 256"/>
                  <a:gd name="T9" fmla="*/ 271 h 288"/>
                  <a:gd name="T10" fmla="*/ 72 w 256"/>
                  <a:gd name="T11" fmla="*/ 288 h 288"/>
                  <a:gd name="T12" fmla="*/ 138 w 256"/>
                  <a:gd name="T13" fmla="*/ 271 h 288"/>
                  <a:gd name="T14" fmla="*/ 215 w 256"/>
                  <a:gd name="T15" fmla="*/ 233 h 288"/>
                  <a:gd name="T16" fmla="*/ 238 w 256"/>
                  <a:gd name="T17" fmla="*/ 148 h 288"/>
                  <a:gd name="T18" fmla="*/ 288 w 256"/>
                  <a:gd name="T19" fmla="*/ 126 h 288"/>
                  <a:gd name="T20" fmla="*/ 316 w 256"/>
                  <a:gd name="T21" fmla="*/ 74 h 288"/>
                  <a:gd name="T22" fmla="*/ 356 w 256"/>
                  <a:gd name="T23" fmla="*/ 60 h 288"/>
                  <a:gd name="T24" fmla="*/ 303 w 256"/>
                  <a:gd name="T25" fmla="*/ 53 h 288"/>
                  <a:gd name="T26" fmla="*/ 214 w 256"/>
                  <a:gd name="T27" fmla="*/ 90 h 288"/>
                  <a:gd name="T28" fmla="*/ 200 w 256"/>
                  <a:gd name="T29" fmla="*/ 54 h 288"/>
                  <a:gd name="T30" fmla="*/ 123 w 256"/>
                  <a:gd name="T31" fmla="*/ 57 h 288"/>
                  <a:gd name="T32" fmla="*/ 104 w 256"/>
                  <a:gd name="T33" fmla="*/ 0 h 288"/>
                  <a:gd name="T34" fmla="*/ 85 w 256"/>
                  <a:gd name="T35" fmla="*/ 15 h 288"/>
                  <a:gd name="T36" fmla="*/ 91 w 256"/>
                  <a:gd name="T37" fmla="*/ 97 h 288"/>
                  <a:gd name="T38" fmla="*/ 55 w 256"/>
                  <a:gd name="T39" fmla="*/ 104 h 288"/>
                  <a:gd name="T40" fmla="*/ 36 w 256"/>
                  <a:gd name="T41" fmla="*/ 150 h 2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56"/>
                  <a:gd name="T64" fmla="*/ 0 h 288"/>
                  <a:gd name="T65" fmla="*/ 256 w 256"/>
                  <a:gd name="T66" fmla="*/ 288 h 28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56" h="288">
                    <a:moveTo>
                      <a:pt x="26" y="150"/>
                    </a:moveTo>
                    <a:lnTo>
                      <a:pt x="6" y="144"/>
                    </a:lnTo>
                    <a:lnTo>
                      <a:pt x="0" y="190"/>
                    </a:lnTo>
                    <a:lnTo>
                      <a:pt x="6" y="239"/>
                    </a:lnTo>
                    <a:lnTo>
                      <a:pt x="43" y="271"/>
                    </a:lnTo>
                    <a:lnTo>
                      <a:pt x="52" y="288"/>
                    </a:lnTo>
                    <a:lnTo>
                      <a:pt x="99" y="271"/>
                    </a:lnTo>
                    <a:lnTo>
                      <a:pt x="155" y="233"/>
                    </a:lnTo>
                    <a:lnTo>
                      <a:pt x="171" y="148"/>
                    </a:lnTo>
                    <a:lnTo>
                      <a:pt x="207" y="126"/>
                    </a:lnTo>
                    <a:lnTo>
                      <a:pt x="227" y="74"/>
                    </a:lnTo>
                    <a:lnTo>
                      <a:pt x="256" y="60"/>
                    </a:lnTo>
                    <a:lnTo>
                      <a:pt x="218" y="53"/>
                    </a:lnTo>
                    <a:lnTo>
                      <a:pt x="154" y="90"/>
                    </a:lnTo>
                    <a:lnTo>
                      <a:pt x="144" y="54"/>
                    </a:lnTo>
                    <a:lnTo>
                      <a:pt x="88" y="57"/>
                    </a:lnTo>
                    <a:lnTo>
                      <a:pt x="75" y="0"/>
                    </a:lnTo>
                    <a:lnTo>
                      <a:pt x="61" y="15"/>
                    </a:lnTo>
                    <a:lnTo>
                      <a:pt x="65" y="97"/>
                    </a:lnTo>
                    <a:lnTo>
                      <a:pt x="40" y="104"/>
                    </a:lnTo>
                    <a:lnTo>
                      <a:pt x="26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76B4341-6A17-824E-B7A2-4F299EDE14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6344" y="1739250"/>
                <a:ext cx="102096" cy="208813"/>
              </a:xfrm>
              <a:custGeom>
                <a:avLst/>
                <a:gdLst>
                  <a:gd name="T0" fmla="*/ 0 w 101"/>
                  <a:gd name="T1" fmla="*/ 21 h 202"/>
                  <a:gd name="T2" fmla="*/ 100 w 101"/>
                  <a:gd name="T3" fmla="*/ 0 h 202"/>
                  <a:gd name="T4" fmla="*/ 137 w 101"/>
                  <a:gd name="T5" fmla="*/ 55 h 202"/>
                  <a:gd name="T6" fmla="*/ 118 w 101"/>
                  <a:gd name="T7" fmla="*/ 70 h 202"/>
                  <a:gd name="T8" fmla="*/ 126 w 101"/>
                  <a:gd name="T9" fmla="*/ 192 h 202"/>
                  <a:gd name="T10" fmla="*/ 68 w 101"/>
                  <a:gd name="T11" fmla="*/ 202 h 202"/>
                  <a:gd name="T12" fmla="*/ 39 w 101"/>
                  <a:gd name="T13" fmla="*/ 152 h 202"/>
                  <a:gd name="T14" fmla="*/ 38 w 101"/>
                  <a:gd name="T15" fmla="*/ 92 h 202"/>
                  <a:gd name="T16" fmla="*/ 13 w 101"/>
                  <a:gd name="T17" fmla="*/ 74 h 202"/>
                  <a:gd name="T18" fmla="*/ 0 w 101"/>
                  <a:gd name="T19" fmla="*/ 21 h 2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1"/>
                  <a:gd name="T31" fmla="*/ 0 h 202"/>
                  <a:gd name="T32" fmla="*/ 101 w 101"/>
                  <a:gd name="T33" fmla="*/ 202 h 2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1" h="202">
                    <a:moveTo>
                      <a:pt x="0" y="21"/>
                    </a:moveTo>
                    <a:lnTo>
                      <a:pt x="74" y="0"/>
                    </a:lnTo>
                    <a:lnTo>
                      <a:pt x="101" y="55"/>
                    </a:lnTo>
                    <a:lnTo>
                      <a:pt x="87" y="70"/>
                    </a:lnTo>
                    <a:lnTo>
                      <a:pt x="93" y="192"/>
                    </a:lnTo>
                    <a:lnTo>
                      <a:pt x="50" y="202"/>
                    </a:lnTo>
                    <a:lnTo>
                      <a:pt x="29" y="152"/>
                    </a:lnTo>
                    <a:lnTo>
                      <a:pt x="28" y="92"/>
                    </a:lnTo>
                    <a:lnTo>
                      <a:pt x="9" y="74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2A8CE153-A018-9940-92AF-055A1D783A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283" y="1903194"/>
                <a:ext cx="218537" cy="109584"/>
              </a:xfrm>
              <a:custGeom>
                <a:avLst/>
                <a:gdLst>
                  <a:gd name="T0" fmla="*/ 0 w 216"/>
                  <a:gd name="T1" fmla="*/ 42 h 106"/>
                  <a:gd name="T2" fmla="*/ 152 w 216"/>
                  <a:gd name="T3" fmla="*/ 13 h 106"/>
                  <a:gd name="T4" fmla="*/ 169 w 216"/>
                  <a:gd name="T5" fmla="*/ 14 h 106"/>
                  <a:gd name="T6" fmla="*/ 187 w 216"/>
                  <a:gd name="T7" fmla="*/ 0 h 106"/>
                  <a:gd name="T8" fmla="*/ 203 w 216"/>
                  <a:gd name="T9" fmla="*/ 7 h 106"/>
                  <a:gd name="T10" fmla="*/ 184 w 216"/>
                  <a:gd name="T11" fmla="*/ 37 h 106"/>
                  <a:gd name="T12" fmla="*/ 216 w 216"/>
                  <a:gd name="T13" fmla="*/ 35 h 106"/>
                  <a:gd name="T14" fmla="*/ 234 w 216"/>
                  <a:gd name="T15" fmla="*/ 59 h 106"/>
                  <a:gd name="T16" fmla="*/ 257 w 216"/>
                  <a:gd name="T17" fmla="*/ 61 h 106"/>
                  <a:gd name="T18" fmla="*/ 271 w 216"/>
                  <a:gd name="T19" fmla="*/ 57 h 106"/>
                  <a:gd name="T20" fmla="*/ 271 w 216"/>
                  <a:gd name="T21" fmla="*/ 44 h 106"/>
                  <a:gd name="T22" fmla="*/ 245 w 216"/>
                  <a:gd name="T23" fmla="*/ 28 h 106"/>
                  <a:gd name="T24" fmla="*/ 264 w 216"/>
                  <a:gd name="T25" fmla="*/ 27 h 106"/>
                  <a:gd name="T26" fmla="*/ 297 w 216"/>
                  <a:gd name="T27" fmla="*/ 62 h 106"/>
                  <a:gd name="T28" fmla="*/ 265 w 216"/>
                  <a:gd name="T29" fmla="*/ 83 h 106"/>
                  <a:gd name="T30" fmla="*/ 230 w 216"/>
                  <a:gd name="T31" fmla="*/ 73 h 106"/>
                  <a:gd name="T32" fmla="*/ 209 w 216"/>
                  <a:gd name="T33" fmla="*/ 98 h 106"/>
                  <a:gd name="T34" fmla="*/ 164 w 216"/>
                  <a:gd name="T35" fmla="*/ 73 h 106"/>
                  <a:gd name="T36" fmla="*/ 13 w 216"/>
                  <a:gd name="T37" fmla="*/ 106 h 106"/>
                  <a:gd name="T38" fmla="*/ 0 w 216"/>
                  <a:gd name="T39" fmla="*/ 42 h 1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16"/>
                  <a:gd name="T61" fmla="*/ 0 h 106"/>
                  <a:gd name="T62" fmla="*/ 216 w 216"/>
                  <a:gd name="T63" fmla="*/ 106 h 10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16" h="106">
                    <a:moveTo>
                      <a:pt x="0" y="42"/>
                    </a:moveTo>
                    <a:lnTo>
                      <a:pt x="110" y="13"/>
                    </a:lnTo>
                    <a:lnTo>
                      <a:pt x="123" y="14"/>
                    </a:lnTo>
                    <a:lnTo>
                      <a:pt x="137" y="0"/>
                    </a:lnTo>
                    <a:lnTo>
                      <a:pt x="148" y="7"/>
                    </a:lnTo>
                    <a:lnTo>
                      <a:pt x="134" y="37"/>
                    </a:lnTo>
                    <a:lnTo>
                      <a:pt x="157" y="35"/>
                    </a:lnTo>
                    <a:lnTo>
                      <a:pt x="170" y="59"/>
                    </a:lnTo>
                    <a:lnTo>
                      <a:pt x="186" y="61"/>
                    </a:lnTo>
                    <a:lnTo>
                      <a:pt x="197" y="57"/>
                    </a:lnTo>
                    <a:lnTo>
                      <a:pt x="197" y="44"/>
                    </a:lnTo>
                    <a:lnTo>
                      <a:pt x="178" y="28"/>
                    </a:lnTo>
                    <a:lnTo>
                      <a:pt x="192" y="27"/>
                    </a:lnTo>
                    <a:lnTo>
                      <a:pt x="216" y="62"/>
                    </a:lnTo>
                    <a:lnTo>
                      <a:pt x="193" y="83"/>
                    </a:lnTo>
                    <a:lnTo>
                      <a:pt x="167" y="73"/>
                    </a:lnTo>
                    <a:lnTo>
                      <a:pt x="151" y="98"/>
                    </a:lnTo>
                    <a:lnTo>
                      <a:pt x="118" y="73"/>
                    </a:lnTo>
                    <a:lnTo>
                      <a:pt x="9" y="10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E22B29C-AE4B-DE4F-9BDC-BD95AA46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0596" y="1698695"/>
                <a:ext cx="120659" cy="236425"/>
              </a:xfrm>
              <a:custGeom>
                <a:avLst/>
                <a:gdLst>
                  <a:gd name="T0" fmla="*/ 34 w 119"/>
                  <a:gd name="T1" fmla="*/ 0 h 228"/>
                  <a:gd name="T2" fmla="*/ 0 w 119"/>
                  <a:gd name="T3" fmla="*/ 40 h 228"/>
                  <a:gd name="T4" fmla="*/ 37 w 119"/>
                  <a:gd name="T5" fmla="*/ 93 h 228"/>
                  <a:gd name="T6" fmla="*/ 15 w 119"/>
                  <a:gd name="T7" fmla="*/ 107 h 228"/>
                  <a:gd name="T8" fmla="*/ 24 w 119"/>
                  <a:gd name="T9" fmla="*/ 228 h 228"/>
                  <a:gd name="T10" fmla="*/ 116 w 119"/>
                  <a:gd name="T11" fmla="*/ 211 h 228"/>
                  <a:gd name="T12" fmla="*/ 141 w 119"/>
                  <a:gd name="T13" fmla="*/ 211 h 228"/>
                  <a:gd name="T14" fmla="*/ 154 w 119"/>
                  <a:gd name="T15" fmla="*/ 198 h 228"/>
                  <a:gd name="T16" fmla="*/ 154 w 119"/>
                  <a:gd name="T17" fmla="*/ 176 h 228"/>
                  <a:gd name="T18" fmla="*/ 165 w 119"/>
                  <a:gd name="T19" fmla="*/ 161 h 228"/>
                  <a:gd name="T20" fmla="*/ 113 w 119"/>
                  <a:gd name="T21" fmla="*/ 144 h 228"/>
                  <a:gd name="T22" fmla="*/ 47 w 119"/>
                  <a:gd name="T23" fmla="*/ 11 h 228"/>
                  <a:gd name="T24" fmla="*/ 34 w 119"/>
                  <a:gd name="T25" fmla="*/ 0 h 2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9"/>
                  <a:gd name="T40" fmla="*/ 0 h 228"/>
                  <a:gd name="T41" fmla="*/ 119 w 119"/>
                  <a:gd name="T42" fmla="*/ 228 h 2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9" h="228">
                    <a:moveTo>
                      <a:pt x="25" y="0"/>
                    </a:moveTo>
                    <a:lnTo>
                      <a:pt x="0" y="40"/>
                    </a:lnTo>
                    <a:lnTo>
                      <a:pt x="27" y="93"/>
                    </a:lnTo>
                    <a:lnTo>
                      <a:pt x="11" y="107"/>
                    </a:lnTo>
                    <a:lnTo>
                      <a:pt x="17" y="228"/>
                    </a:lnTo>
                    <a:lnTo>
                      <a:pt x="84" y="211"/>
                    </a:lnTo>
                    <a:lnTo>
                      <a:pt x="102" y="211"/>
                    </a:lnTo>
                    <a:lnTo>
                      <a:pt x="112" y="198"/>
                    </a:lnTo>
                    <a:lnTo>
                      <a:pt x="112" y="176"/>
                    </a:lnTo>
                    <a:lnTo>
                      <a:pt x="119" y="161"/>
                    </a:lnTo>
                    <a:lnTo>
                      <a:pt x="82" y="144"/>
                    </a:lnTo>
                    <a:lnTo>
                      <a:pt x="34" y="11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121ABC2-31DD-6F4E-A7E1-EC832B7AF0E1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2679356" y="1647123"/>
                <a:ext cx="2797600" cy="1453994"/>
                <a:chOff x="1657" y="1277"/>
                <a:chExt cx="2764" cy="1404"/>
              </a:xfrm>
              <a:grpFill/>
            </p:grpSpPr>
            <p:sp>
              <p:nvSpPr>
                <p:cNvPr id="76" name="Freeform 28">
                  <a:extLst>
                    <a:ext uri="{FF2B5EF4-FFF2-40B4-BE49-F238E27FC236}">
                      <a16:creationId xmlns:a16="http://schemas.microsoft.com/office/drawing/2014/main" id="{EF71640B-D9B6-AF4D-BF47-FC67235992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657" y="1722"/>
                  <a:ext cx="388" cy="629"/>
                </a:xfrm>
                <a:custGeom>
                  <a:avLst/>
                  <a:gdLst>
                    <a:gd name="T0" fmla="*/ 50 w 388"/>
                    <a:gd name="T1" fmla="*/ 0 h 629"/>
                    <a:gd name="T2" fmla="*/ 0 w 388"/>
                    <a:gd name="T3" fmla="*/ 250 h 629"/>
                    <a:gd name="T4" fmla="*/ 264 w 388"/>
                    <a:gd name="T5" fmla="*/ 629 h 629"/>
                    <a:gd name="T6" fmla="*/ 281 w 388"/>
                    <a:gd name="T7" fmla="*/ 613 h 629"/>
                    <a:gd name="T8" fmla="*/ 279 w 388"/>
                    <a:gd name="T9" fmla="*/ 538 h 629"/>
                    <a:gd name="T10" fmla="*/ 312 w 388"/>
                    <a:gd name="T11" fmla="*/ 544 h 629"/>
                    <a:gd name="T12" fmla="*/ 346 w 388"/>
                    <a:gd name="T13" fmla="*/ 313 h 629"/>
                    <a:gd name="T14" fmla="*/ 369 w 388"/>
                    <a:gd name="T15" fmla="*/ 157 h 629"/>
                    <a:gd name="T16" fmla="*/ 376 w 388"/>
                    <a:gd name="T17" fmla="*/ 110 h 629"/>
                    <a:gd name="T18" fmla="*/ 388 w 388"/>
                    <a:gd name="T19" fmla="*/ 67 h 629"/>
                    <a:gd name="T20" fmla="*/ 214 w 388"/>
                    <a:gd name="T21" fmla="*/ 38 h 629"/>
                    <a:gd name="T22" fmla="*/ 50 w 388"/>
                    <a:gd name="T23" fmla="*/ 0 h 62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88"/>
                    <a:gd name="T37" fmla="*/ 0 h 629"/>
                    <a:gd name="T38" fmla="*/ 388 w 388"/>
                    <a:gd name="T39" fmla="*/ 629 h 62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88" h="629">
                      <a:moveTo>
                        <a:pt x="50" y="0"/>
                      </a:moveTo>
                      <a:lnTo>
                        <a:pt x="0" y="250"/>
                      </a:lnTo>
                      <a:lnTo>
                        <a:pt x="264" y="629"/>
                      </a:lnTo>
                      <a:lnTo>
                        <a:pt x="281" y="613"/>
                      </a:lnTo>
                      <a:lnTo>
                        <a:pt x="279" y="538"/>
                      </a:lnTo>
                      <a:lnTo>
                        <a:pt x="312" y="544"/>
                      </a:lnTo>
                      <a:lnTo>
                        <a:pt x="346" y="313"/>
                      </a:lnTo>
                      <a:lnTo>
                        <a:pt x="369" y="157"/>
                      </a:lnTo>
                      <a:lnTo>
                        <a:pt x="376" y="110"/>
                      </a:lnTo>
                      <a:lnTo>
                        <a:pt x="388" y="67"/>
                      </a:lnTo>
                      <a:lnTo>
                        <a:pt x="214" y="38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29">
                  <a:extLst>
                    <a:ext uri="{FF2B5EF4-FFF2-40B4-BE49-F238E27FC236}">
                      <a16:creationId xmlns:a16="http://schemas.microsoft.com/office/drawing/2014/main" id="{27C9F4C7-9175-2440-AB55-DEF62056AF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78" y="1791"/>
                  <a:ext cx="324" cy="449"/>
                </a:xfrm>
                <a:custGeom>
                  <a:avLst/>
                  <a:gdLst>
                    <a:gd name="T0" fmla="*/ 60 w 324"/>
                    <a:gd name="T1" fmla="*/ 0 h 449"/>
                    <a:gd name="T2" fmla="*/ 219 w 324"/>
                    <a:gd name="T3" fmla="*/ 23 h 449"/>
                    <a:gd name="T4" fmla="*/ 208 w 324"/>
                    <a:gd name="T5" fmla="*/ 109 h 449"/>
                    <a:gd name="T6" fmla="*/ 324 w 324"/>
                    <a:gd name="T7" fmla="*/ 121 h 449"/>
                    <a:gd name="T8" fmla="*/ 292 w 324"/>
                    <a:gd name="T9" fmla="*/ 449 h 449"/>
                    <a:gd name="T10" fmla="*/ 0 w 324"/>
                    <a:gd name="T11" fmla="*/ 415 h 449"/>
                    <a:gd name="T12" fmla="*/ 30 w 324"/>
                    <a:gd name="T13" fmla="*/ 205 h 449"/>
                    <a:gd name="T14" fmla="*/ 60 w 324"/>
                    <a:gd name="T15" fmla="*/ 0 h 4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24"/>
                    <a:gd name="T25" fmla="*/ 0 h 449"/>
                    <a:gd name="T26" fmla="*/ 324 w 324"/>
                    <a:gd name="T27" fmla="*/ 449 h 44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24" h="449">
                      <a:moveTo>
                        <a:pt x="60" y="0"/>
                      </a:moveTo>
                      <a:lnTo>
                        <a:pt x="219" y="23"/>
                      </a:lnTo>
                      <a:lnTo>
                        <a:pt x="208" y="109"/>
                      </a:lnTo>
                      <a:lnTo>
                        <a:pt x="324" y="121"/>
                      </a:lnTo>
                      <a:lnTo>
                        <a:pt x="292" y="449"/>
                      </a:lnTo>
                      <a:lnTo>
                        <a:pt x="0" y="415"/>
                      </a:lnTo>
                      <a:lnTo>
                        <a:pt x="30" y="205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30">
                  <a:extLst>
                    <a:ext uri="{FF2B5EF4-FFF2-40B4-BE49-F238E27FC236}">
                      <a16:creationId xmlns:a16="http://schemas.microsoft.com/office/drawing/2014/main" id="{8784EA9E-E6EF-3642-8369-855A8C066BB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183" y="1571"/>
                  <a:ext cx="415" cy="365"/>
                </a:xfrm>
                <a:custGeom>
                  <a:avLst/>
                  <a:gdLst>
                    <a:gd name="T0" fmla="*/ 40 w 415"/>
                    <a:gd name="T1" fmla="*/ 0 h 365"/>
                    <a:gd name="T2" fmla="*/ 25 w 415"/>
                    <a:gd name="T3" fmla="*/ 136 h 365"/>
                    <a:gd name="T4" fmla="*/ 0 w 415"/>
                    <a:gd name="T5" fmla="*/ 331 h 365"/>
                    <a:gd name="T6" fmla="*/ 120 w 415"/>
                    <a:gd name="T7" fmla="*/ 342 h 365"/>
                    <a:gd name="T8" fmla="*/ 401 w 415"/>
                    <a:gd name="T9" fmla="*/ 365 h 365"/>
                    <a:gd name="T10" fmla="*/ 415 w 415"/>
                    <a:gd name="T11" fmla="*/ 37 h 365"/>
                    <a:gd name="T12" fmla="*/ 40 w 415"/>
                    <a:gd name="T13" fmla="*/ 0 h 36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5"/>
                    <a:gd name="T22" fmla="*/ 0 h 365"/>
                    <a:gd name="T23" fmla="*/ 415 w 415"/>
                    <a:gd name="T24" fmla="*/ 365 h 36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5" h="365">
                      <a:moveTo>
                        <a:pt x="40" y="0"/>
                      </a:moveTo>
                      <a:lnTo>
                        <a:pt x="25" y="136"/>
                      </a:lnTo>
                      <a:lnTo>
                        <a:pt x="0" y="331"/>
                      </a:lnTo>
                      <a:lnTo>
                        <a:pt x="120" y="342"/>
                      </a:lnTo>
                      <a:lnTo>
                        <a:pt x="401" y="365"/>
                      </a:lnTo>
                      <a:lnTo>
                        <a:pt x="415" y="37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31">
                  <a:extLst>
                    <a:ext uri="{FF2B5EF4-FFF2-40B4-BE49-F238E27FC236}">
                      <a16:creationId xmlns:a16="http://schemas.microsoft.com/office/drawing/2014/main" id="{5B5DD7F3-FFE2-4B4F-86D6-B5CDFDC13F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67" y="1912"/>
                  <a:ext cx="433" cy="347"/>
                </a:xfrm>
                <a:custGeom>
                  <a:avLst/>
                  <a:gdLst>
                    <a:gd name="T0" fmla="*/ 36 w 433"/>
                    <a:gd name="T1" fmla="*/ 0 h 347"/>
                    <a:gd name="T2" fmla="*/ 14 w 433"/>
                    <a:gd name="T3" fmla="*/ 208 h 347"/>
                    <a:gd name="T4" fmla="*/ 0 w 433"/>
                    <a:gd name="T5" fmla="*/ 328 h 347"/>
                    <a:gd name="T6" fmla="*/ 216 w 433"/>
                    <a:gd name="T7" fmla="*/ 339 h 347"/>
                    <a:gd name="T8" fmla="*/ 423 w 433"/>
                    <a:gd name="T9" fmla="*/ 347 h 347"/>
                    <a:gd name="T10" fmla="*/ 430 w 433"/>
                    <a:gd name="T11" fmla="*/ 184 h 347"/>
                    <a:gd name="T12" fmla="*/ 433 w 433"/>
                    <a:gd name="T13" fmla="*/ 26 h 347"/>
                    <a:gd name="T14" fmla="*/ 315 w 433"/>
                    <a:gd name="T15" fmla="*/ 23 h 347"/>
                    <a:gd name="T16" fmla="*/ 36 w 433"/>
                    <a:gd name="T17" fmla="*/ 0 h 3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3"/>
                    <a:gd name="T28" fmla="*/ 0 h 347"/>
                    <a:gd name="T29" fmla="*/ 433 w 433"/>
                    <a:gd name="T30" fmla="*/ 347 h 34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3" h="347">
                      <a:moveTo>
                        <a:pt x="36" y="0"/>
                      </a:moveTo>
                      <a:lnTo>
                        <a:pt x="14" y="208"/>
                      </a:lnTo>
                      <a:lnTo>
                        <a:pt x="0" y="328"/>
                      </a:lnTo>
                      <a:lnTo>
                        <a:pt x="216" y="339"/>
                      </a:lnTo>
                      <a:lnTo>
                        <a:pt x="423" y="347"/>
                      </a:lnTo>
                      <a:lnTo>
                        <a:pt x="430" y="184"/>
                      </a:lnTo>
                      <a:lnTo>
                        <a:pt x="433" y="26"/>
                      </a:lnTo>
                      <a:lnTo>
                        <a:pt x="315" y="23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0" name="Freeform 32">
                  <a:extLst>
                    <a:ext uri="{FF2B5EF4-FFF2-40B4-BE49-F238E27FC236}">
                      <a16:creationId xmlns:a16="http://schemas.microsoft.com/office/drawing/2014/main" id="{DB631312-264C-B34D-A9E3-B1FDAD9F233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877" y="2203"/>
                  <a:ext cx="393" cy="469"/>
                </a:xfrm>
                <a:custGeom>
                  <a:avLst/>
                  <a:gdLst>
                    <a:gd name="T0" fmla="*/ 100 w 393"/>
                    <a:gd name="T1" fmla="*/ 0 h 469"/>
                    <a:gd name="T2" fmla="*/ 92 w 393"/>
                    <a:gd name="T3" fmla="*/ 61 h 469"/>
                    <a:gd name="T4" fmla="*/ 58 w 393"/>
                    <a:gd name="T5" fmla="*/ 54 h 469"/>
                    <a:gd name="T6" fmla="*/ 61 w 393"/>
                    <a:gd name="T7" fmla="*/ 133 h 469"/>
                    <a:gd name="T8" fmla="*/ 44 w 393"/>
                    <a:gd name="T9" fmla="*/ 148 h 469"/>
                    <a:gd name="T10" fmla="*/ 68 w 393"/>
                    <a:gd name="T11" fmla="*/ 197 h 469"/>
                    <a:gd name="T12" fmla="*/ 44 w 393"/>
                    <a:gd name="T13" fmla="*/ 218 h 469"/>
                    <a:gd name="T14" fmla="*/ 31 w 393"/>
                    <a:gd name="T15" fmla="*/ 253 h 469"/>
                    <a:gd name="T16" fmla="*/ 12 w 393"/>
                    <a:gd name="T17" fmla="*/ 287 h 469"/>
                    <a:gd name="T18" fmla="*/ 26 w 393"/>
                    <a:gd name="T19" fmla="*/ 307 h 469"/>
                    <a:gd name="T20" fmla="*/ 3 w 393"/>
                    <a:gd name="T21" fmla="*/ 315 h 469"/>
                    <a:gd name="T22" fmla="*/ 0 w 393"/>
                    <a:gd name="T23" fmla="*/ 347 h 469"/>
                    <a:gd name="T24" fmla="*/ 221 w 393"/>
                    <a:gd name="T25" fmla="*/ 467 h 469"/>
                    <a:gd name="T26" fmla="*/ 346 w 393"/>
                    <a:gd name="T27" fmla="*/ 469 h 469"/>
                    <a:gd name="T28" fmla="*/ 393 w 393"/>
                    <a:gd name="T29" fmla="*/ 37 h 469"/>
                    <a:gd name="T30" fmla="*/ 100 w 393"/>
                    <a:gd name="T31" fmla="*/ 0 h 46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93"/>
                    <a:gd name="T49" fmla="*/ 0 h 469"/>
                    <a:gd name="T50" fmla="*/ 393 w 393"/>
                    <a:gd name="T51" fmla="*/ 469 h 46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93" h="469">
                      <a:moveTo>
                        <a:pt x="100" y="0"/>
                      </a:moveTo>
                      <a:lnTo>
                        <a:pt x="92" y="61"/>
                      </a:lnTo>
                      <a:lnTo>
                        <a:pt x="58" y="54"/>
                      </a:lnTo>
                      <a:lnTo>
                        <a:pt x="61" y="133"/>
                      </a:lnTo>
                      <a:lnTo>
                        <a:pt x="44" y="148"/>
                      </a:lnTo>
                      <a:lnTo>
                        <a:pt x="68" y="197"/>
                      </a:lnTo>
                      <a:lnTo>
                        <a:pt x="44" y="218"/>
                      </a:lnTo>
                      <a:lnTo>
                        <a:pt x="31" y="253"/>
                      </a:lnTo>
                      <a:lnTo>
                        <a:pt x="12" y="287"/>
                      </a:lnTo>
                      <a:lnTo>
                        <a:pt x="26" y="307"/>
                      </a:lnTo>
                      <a:lnTo>
                        <a:pt x="3" y="315"/>
                      </a:lnTo>
                      <a:lnTo>
                        <a:pt x="0" y="347"/>
                      </a:lnTo>
                      <a:lnTo>
                        <a:pt x="221" y="467"/>
                      </a:lnTo>
                      <a:lnTo>
                        <a:pt x="346" y="469"/>
                      </a:lnTo>
                      <a:lnTo>
                        <a:pt x="393" y="37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1" name="Freeform 33">
                  <a:extLst>
                    <a:ext uri="{FF2B5EF4-FFF2-40B4-BE49-F238E27FC236}">
                      <a16:creationId xmlns:a16="http://schemas.microsoft.com/office/drawing/2014/main" id="{7A214992-B749-B843-B4E8-87C826A459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20" y="2236"/>
                  <a:ext cx="417" cy="445"/>
                </a:xfrm>
                <a:custGeom>
                  <a:avLst/>
                  <a:gdLst>
                    <a:gd name="T0" fmla="*/ 50 w 417"/>
                    <a:gd name="T1" fmla="*/ 0 h 445"/>
                    <a:gd name="T2" fmla="*/ 417 w 417"/>
                    <a:gd name="T3" fmla="*/ 18 h 445"/>
                    <a:gd name="T4" fmla="*/ 399 w 417"/>
                    <a:gd name="T5" fmla="*/ 411 h 445"/>
                    <a:gd name="T6" fmla="*/ 280 w 417"/>
                    <a:gd name="T7" fmla="*/ 403 h 445"/>
                    <a:gd name="T8" fmla="*/ 168 w 417"/>
                    <a:gd name="T9" fmla="*/ 400 h 445"/>
                    <a:gd name="T10" fmla="*/ 168 w 417"/>
                    <a:gd name="T11" fmla="*/ 415 h 445"/>
                    <a:gd name="T12" fmla="*/ 75 w 417"/>
                    <a:gd name="T13" fmla="*/ 415 h 445"/>
                    <a:gd name="T14" fmla="*/ 70 w 417"/>
                    <a:gd name="T15" fmla="*/ 445 h 445"/>
                    <a:gd name="T16" fmla="*/ 0 w 417"/>
                    <a:gd name="T17" fmla="*/ 435 h 445"/>
                    <a:gd name="T18" fmla="*/ 39 w 417"/>
                    <a:gd name="T19" fmla="*/ 102 h 445"/>
                    <a:gd name="T20" fmla="*/ 50 w 417"/>
                    <a:gd name="T21" fmla="*/ 0 h 44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17"/>
                    <a:gd name="T34" fmla="*/ 0 h 445"/>
                    <a:gd name="T35" fmla="*/ 417 w 417"/>
                    <a:gd name="T36" fmla="*/ 445 h 44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17" h="445">
                      <a:moveTo>
                        <a:pt x="50" y="0"/>
                      </a:moveTo>
                      <a:lnTo>
                        <a:pt x="417" y="18"/>
                      </a:lnTo>
                      <a:lnTo>
                        <a:pt x="399" y="411"/>
                      </a:lnTo>
                      <a:lnTo>
                        <a:pt x="280" y="403"/>
                      </a:lnTo>
                      <a:lnTo>
                        <a:pt x="168" y="400"/>
                      </a:lnTo>
                      <a:lnTo>
                        <a:pt x="168" y="415"/>
                      </a:lnTo>
                      <a:lnTo>
                        <a:pt x="75" y="415"/>
                      </a:lnTo>
                      <a:lnTo>
                        <a:pt x="70" y="445"/>
                      </a:lnTo>
                      <a:lnTo>
                        <a:pt x="0" y="435"/>
                      </a:lnTo>
                      <a:lnTo>
                        <a:pt x="39" y="10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34">
                  <a:extLst>
                    <a:ext uri="{FF2B5EF4-FFF2-40B4-BE49-F238E27FC236}">
                      <a16:creationId xmlns:a16="http://schemas.microsoft.com/office/drawing/2014/main" id="{F4FDE8C2-8D0D-004C-AE4A-5FCA5580A3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99" y="1277"/>
                  <a:ext cx="407" cy="256"/>
                </a:xfrm>
                <a:custGeom>
                  <a:avLst/>
                  <a:gdLst>
                    <a:gd name="T0" fmla="*/ 1 w 407"/>
                    <a:gd name="T1" fmla="*/ 0 h 256"/>
                    <a:gd name="T2" fmla="*/ 342 w 407"/>
                    <a:gd name="T3" fmla="*/ 8 h 256"/>
                    <a:gd name="T4" fmla="*/ 367 w 407"/>
                    <a:gd name="T5" fmla="*/ 83 h 256"/>
                    <a:gd name="T6" fmla="*/ 391 w 407"/>
                    <a:gd name="T7" fmla="*/ 141 h 256"/>
                    <a:gd name="T8" fmla="*/ 407 w 407"/>
                    <a:gd name="T9" fmla="*/ 235 h 256"/>
                    <a:gd name="T10" fmla="*/ 397 w 407"/>
                    <a:gd name="T11" fmla="*/ 256 h 256"/>
                    <a:gd name="T12" fmla="*/ 272 w 407"/>
                    <a:gd name="T13" fmla="*/ 253 h 256"/>
                    <a:gd name="T14" fmla="*/ 0 w 407"/>
                    <a:gd name="T15" fmla="*/ 248 h 256"/>
                    <a:gd name="T16" fmla="*/ 1 w 407"/>
                    <a:gd name="T17" fmla="*/ 0 h 2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07"/>
                    <a:gd name="T28" fmla="*/ 0 h 256"/>
                    <a:gd name="T29" fmla="*/ 407 w 407"/>
                    <a:gd name="T30" fmla="*/ 256 h 2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07" h="256">
                      <a:moveTo>
                        <a:pt x="1" y="0"/>
                      </a:moveTo>
                      <a:lnTo>
                        <a:pt x="342" y="8"/>
                      </a:lnTo>
                      <a:lnTo>
                        <a:pt x="367" y="83"/>
                      </a:lnTo>
                      <a:lnTo>
                        <a:pt x="391" y="141"/>
                      </a:lnTo>
                      <a:lnTo>
                        <a:pt x="407" y="235"/>
                      </a:lnTo>
                      <a:lnTo>
                        <a:pt x="397" y="256"/>
                      </a:lnTo>
                      <a:lnTo>
                        <a:pt x="272" y="253"/>
                      </a:lnTo>
                      <a:lnTo>
                        <a:pt x="0" y="2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35">
                  <a:extLst>
                    <a:ext uri="{FF2B5EF4-FFF2-40B4-BE49-F238E27FC236}">
                      <a16:creationId xmlns:a16="http://schemas.microsoft.com/office/drawing/2014/main" id="{1A6B17BB-E588-F54B-9FA1-D0DDC9363F1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88" y="1524"/>
                  <a:ext cx="428" cy="300"/>
                </a:xfrm>
                <a:custGeom>
                  <a:avLst/>
                  <a:gdLst>
                    <a:gd name="T0" fmla="*/ 8 w 428"/>
                    <a:gd name="T1" fmla="*/ 0 h 300"/>
                    <a:gd name="T2" fmla="*/ 7 w 428"/>
                    <a:gd name="T3" fmla="*/ 116 h 300"/>
                    <a:gd name="T4" fmla="*/ 0 w 428"/>
                    <a:gd name="T5" fmla="*/ 252 h 300"/>
                    <a:gd name="T6" fmla="*/ 311 w 428"/>
                    <a:gd name="T7" fmla="*/ 257 h 300"/>
                    <a:gd name="T8" fmla="*/ 344 w 428"/>
                    <a:gd name="T9" fmla="*/ 276 h 300"/>
                    <a:gd name="T10" fmla="*/ 367 w 428"/>
                    <a:gd name="T11" fmla="*/ 250 h 300"/>
                    <a:gd name="T12" fmla="*/ 428 w 428"/>
                    <a:gd name="T13" fmla="*/ 300 h 300"/>
                    <a:gd name="T14" fmla="*/ 419 w 428"/>
                    <a:gd name="T15" fmla="*/ 248 h 300"/>
                    <a:gd name="T16" fmla="*/ 425 w 428"/>
                    <a:gd name="T17" fmla="*/ 208 h 300"/>
                    <a:gd name="T18" fmla="*/ 428 w 428"/>
                    <a:gd name="T19" fmla="*/ 71 h 300"/>
                    <a:gd name="T20" fmla="*/ 401 w 428"/>
                    <a:gd name="T21" fmla="*/ 42 h 300"/>
                    <a:gd name="T22" fmla="*/ 412 w 428"/>
                    <a:gd name="T23" fmla="*/ 4 h 300"/>
                    <a:gd name="T24" fmla="*/ 208 w 428"/>
                    <a:gd name="T25" fmla="*/ 3 h 300"/>
                    <a:gd name="T26" fmla="*/ 8 w 428"/>
                    <a:gd name="T27" fmla="*/ 0 h 3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28"/>
                    <a:gd name="T43" fmla="*/ 0 h 300"/>
                    <a:gd name="T44" fmla="*/ 428 w 428"/>
                    <a:gd name="T45" fmla="*/ 300 h 3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28" h="300">
                      <a:moveTo>
                        <a:pt x="8" y="0"/>
                      </a:moveTo>
                      <a:lnTo>
                        <a:pt x="7" y="116"/>
                      </a:lnTo>
                      <a:lnTo>
                        <a:pt x="0" y="252"/>
                      </a:lnTo>
                      <a:lnTo>
                        <a:pt x="311" y="257"/>
                      </a:lnTo>
                      <a:lnTo>
                        <a:pt x="344" y="276"/>
                      </a:lnTo>
                      <a:lnTo>
                        <a:pt x="367" y="250"/>
                      </a:lnTo>
                      <a:lnTo>
                        <a:pt x="428" y="300"/>
                      </a:lnTo>
                      <a:lnTo>
                        <a:pt x="419" y="248"/>
                      </a:lnTo>
                      <a:lnTo>
                        <a:pt x="425" y="208"/>
                      </a:lnTo>
                      <a:lnTo>
                        <a:pt x="428" y="71"/>
                      </a:lnTo>
                      <a:lnTo>
                        <a:pt x="401" y="42"/>
                      </a:lnTo>
                      <a:lnTo>
                        <a:pt x="412" y="4"/>
                      </a:lnTo>
                      <a:lnTo>
                        <a:pt x="208" y="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Freeform 36">
                  <a:extLst>
                    <a:ext uri="{FF2B5EF4-FFF2-40B4-BE49-F238E27FC236}">
                      <a16:creationId xmlns:a16="http://schemas.microsoft.com/office/drawing/2014/main" id="{A22038DE-AEF2-2D42-B373-2CC364F4300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82" y="1773"/>
                  <a:ext cx="510" cy="247"/>
                </a:xfrm>
                <a:custGeom>
                  <a:avLst/>
                  <a:gdLst>
                    <a:gd name="T0" fmla="*/ 5 w 510"/>
                    <a:gd name="T1" fmla="*/ 0 h 247"/>
                    <a:gd name="T2" fmla="*/ 0 w 510"/>
                    <a:gd name="T3" fmla="*/ 163 h 247"/>
                    <a:gd name="T4" fmla="*/ 115 w 510"/>
                    <a:gd name="T5" fmla="*/ 167 h 247"/>
                    <a:gd name="T6" fmla="*/ 114 w 510"/>
                    <a:gd name="T7" fmla="*/ 247 h 247"/>
                    <a:gd name="T8" fmla="*/ 269 w 510"/>
                    <a:gd name="T9" fmla="*/ 245 h 247"/>
                    <a:gd name="T10" fmla="*/ 408 w 510"/>
                    <a:gd name="T11" fmla="*/ 242 h 247"/>
                    <a:gd name="T12" fmla="*/ 510 w 510"/>
                    <a:gd name="T13" fmla="*/ 245 h 247"/>
                    <a:gd name="T14" fmla="*/ 478 w 510"/>
                    <a:gd name="T15" fmla="*/ 175 h 247"/>
                    <a:gd name="T16" fmla="*/ 456 w 510"/>
                    <a:gd name="T17" fmla="*/ 110 h 247"/>
                    <a:gd name="T18" fmla="*/ 432 w 510"/>
                    <a:gd name="T19" fmla="*/ 43 h 247"/>
                    <a:gd name="T20" fmla="*/ 374 w 510"/>
                    <a:gd name="T21" fmla="*/ 1 h 247"/>
                    <a:gd name="T22" fmla="*/ 348 w 510"/>
                    <a:gd name="T23" fmla="*/ 26 h 247"/>
                    <a:gd name="T24" fmla="*/ 316 w 510"/>
                    <a:gd name="T25" fmla="*/ 8 h 247"/>
                    <a:gd name="T26" fmla="*/ 177 w 510"/>
                    <a:gd name="T27" fmla="*/ 3 h 247"/>
                    <a:gd name="T28" fmla="*/ 5 w 510"/>
                    <a:gd name="T29" fmla="*/ 0 h 24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10"/>
                    <a:gd name="T46" fmla="*/ 0 h 247"/>
                    <a:gd name="T47" fmla="*/ 510 w 510"/>
                    <a:gd name="T48" fmla="*/ 247 h 24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10" h="247">
                      <a:moveTo>
                        <a:pt x="5" y="0"/>
                      </a:moveTo>
                      <a:lnTo>
                        <a:pt x="0" y="163"/>
                      </a:lnTo>
                      <a:lnTo>
                        <a:pt x="115" y="167"/>
                      </a:lnTo>
                      <a:lnTo>
                        <a:pt x="114" y="247"/>
                      </a:lnTo>
                      <a:lnTo>
                        <a:pt x="269" y="245"/>
                      </a:lnTo>
                      <a:lnTo>
                        <a:pt x="408" y="242"/>
                      </a:lnTo>
                      <a:lnTo>
                        <a:pt x="510" y="245"/>
                      </a:lnTo>
                      <a:lnTo>
                        <a:pt x="478" y="175"/>
                      </a:lnTo>
                      <a:lnTo>
                        <a:pt x="456" y="110"/>
                      </a:lnTo>
                      <a:lnTo>
                        <a:pt x="432" y="43"/>
                      </a:lnTo>
                      <a:lnTo>
                        <a:pt x="374" y="1"/>
                      </a:lnTo>
                      <a:lnTo>
                        <a:pt x="348" y="26"/>
                      </a:lnTo>
                      <a:lnTo>
                        <a:pt x="316" y="8"/>
                      </a:lnTo>
                      <a:lnTo>
                        <a:pt x="177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Freeform 37">
                  <a:extLst>
                    <a:ext uri="{FF2B5EF4-FFF2-40B4-BE49-F238E27FC236}">
                      <a16:creationId xmlns:a16="http://schemas.microsoft.com/office/drawing/2014/main" id="{0FA0E7DC-ABF7-1F4E-88D3-B37A1C696D7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690" y="2014"/>
                  <a:ext cx="449" cy="246"/>
                </a:xfrm>
                <a:custGeom>
                  <a:avLst/>
                  <a:gdLst>
                    <a:gd name="T0" fmla="*/ 5 w 449"/>
                    <a:gd name="T1" fmla="*/ 2 h 246"/>
                    <a:gd name="T2" fmla="*/ 3 w 449"/>
                    <a:gd name="T3" fmla="*/ 143 h 246"/>
                    <a:gd name="T4" fmla="*/ 0 w 449"/>
                    <a:gd name="T5" fmla="*/ 243 h 246"/>
                    <a:gd name="T6" fmla="*/ 449 w 449"/>
                    <a:gd name="T7" fmla="*/ 246 h 246"/>
                    <a:gd name="T8" fmla="*/ 440 w 449"/>
                    <a:gd name="T9" fmla="*/ 118 h 246"/>
                    <a:gd name="T10" fmla="*/ 440 w 449"/>
                    <a:gd name="T11" fmla="*/ 69 h 246"/>
                    <a:gd name="T12" fmla="*/ 404 w 449"/>
                    <a:gd name="T13" fmla="*/ 40 h 246"/>
                    <a:gd name="T14" fmla="*/ 415 w 449"/>
                    <a:gd name="T15" fmla="*/ 14 h 246"/>
                    <a:gd name="T16" fmla="*/ 399 w 449"/>
                    <a:gd name="T17" fmla="*/ 0 h 246"/>
                    <a:gd name="T18" fmla="*/ 196 w 449"/>
                    <a:gd name="T19" fmla="*/ 2 h 246"/>
                    <a:gd name="T20" fmla="*/ 5 w 449"/>
                    <a:gd name="T21" fmla="*/ 2 h 2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9"/>
                    <a:gd name="T34" fmla="*/ 0 h 246"/>
                    <a:gd name="T35" fmla="*/ 449 w 449"/>
                    <a:gd name="T36" fmla="*/ 246 h 24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9" h="246">
                      <a:moveTo>
                        <a:pt x="5" y="2"/>
                      </a:moveTo>
                      <a:lnTo>
                        <a:pt x="3" y="143"/>
                      </a:lnTo>
                      <a:lnTo>
                        <a:pt x="0" y="243"/>
                      </a:lnTo>
                      <a:lnTo>
                        <a:pt x="449" y="246"/>
                      </a:lnTo>
                      <a:lnTo>
                        <a:pt x="440" y="118"/>
                      </a:lnTo>
                      <a:lnTo>
                        <a:pt x="440" y="69"/>
                      </a:lnTo>
                      <a:lnTo>
                        <a:pt x="404" y="40"/>
                      </a:lnTo>
                      <a:lnTo>
                        <a:pt x="415" y="14"/>
                      </a:lnTo>
                      <a:lnTo>
                        <a:pt x="399" y="0"/>
                      </a:lnTo>
                      <a:lnTo>
                        <a:pt x="196" y="2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Freeform 38">
                  <a:extLst>
                    <a:ext uri="{FF2B5EF4-FFF2-40B4-BE49-F238E27FC236}">
                      <a16:creationId xmlns:a16="http://schemas.microsoft.com/office/drawing/2014/main" id="{C526249C-1ED1-E140-B377-ED88B3B21C6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630" y="2254"/>
                  <a:ext cx="523" cy="270"/>
                </a:xfrm>
                <a:custGeom>
                  <a:avLst/>
                  <a:gdLst>
                    <a:gd name="T0" fmla="*/ 3 w 523"/>
                    <a:gd name="T1" fmla="*/ 0 h 270"/>
                    <a:gd name="T2" fmla="*/ 0 w 523"/>
                    <a:gd name="T3" fmla="*/ 48 h 270"/>
                    <a:gd name="T4" fmla="*/ 186 w 523"/>
                    <a:gd name="T5" fmla="*/ 55 h 270"/>
                    <a:gd name="T6" fmla="*/ 187 w 523"/>
                    <a:gd name="T7" fmla="*/ 209 h 270"/>
                    <a:gd name="T8" fmla="*/ 282 w 523"/>
                    <a:gd name="T9" fmla="*/ 251 h 270"/>
                    <a:gd name="T10" fmla="*/ 308 w 523"/>
                    <a:gd name="T11" fmla="*/ 236 h 270"/>
                    <a:gd name="T12" fmla="*/ 369 w 523"/>
                    <a:gd name="T13" fmla="*/ 270 h 270"/>
                    <a:gd name="T14" fmla="*/ 408 w 523"/>
                    <a:gd name="T15" fmla="*/ 269 h 270"/>
                    <a:gd name="T16" fmla="*/ 480 w 523"/>
                    <a:gd name="T17" fmla="*/ 236 h 270"/>
                    <a:gd name="T18" fmla="*/ 523 w 523"/>
                    <a:gd name="T19" fmla="*/ 268 h 270"/>
                    <a:gd name="T20" fmla="*/ 523 w 523"/>
                    <a:gd name="T21" fmla="*/ 101 h 270"/>
                    <a:gd name="T22" fmla="*/ 510 w 523"/>
                    <a:gd name="T23" fmla="*/ 3 h 270"/>
                    <a:gd name="T24" fmla="*/ 3 w 523"/>
                    <a:gd name="T25" fmla="*/ 0 h 27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23"/>
                    <a:gd name="T40" fmla="*/ 0 h 270"/>
                    <a:gd name="T41" fmla="*/ 523 w 523"/>
                    <a:gd name="T42" fmla="*/ 270 h 27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23" h="270">
                      <a:moveTo>
                        <a:pt x="3" y="0"/>
                      </a:moveTo>
                      <a:lnTo>
                        <a:pt x="0" y="48"/>
                      </a:lnTo>
                      <a:lnTo>
                        <a:pt x="186" y="55"/>
                      </a:lnTo>
                      <a:lnTo>
                        <a:pt x="187" y="209"/>
                      </a:lnTo>
                      <a:lnTo>
                        <a:pt x="282" y="251"/>
                      </a:lnTo>
                      <a:lnTo>
                        <a:pt x="308" y="236"/>
                      </a:lnTo>
                      <a:lnTo>
                        <a:pt x="369" y="270"/>
                      </a:lnTo>
                      <a:lnTo>
                        <a:pt x="408" y="269"/>
                      </a:lnTo>
                      <a:lnTo>
                        <a:pt x="480" y="236"/>
                      </a:lnTo>
                      <a:lnTo>
                        <a:pt x="523" y="268"/>
                      </a:lnTo>
                      <a:lnTo>
                        <a:pt x="523" y="101"/>
                      </a:lnTo>
                      <a:lnTo>
                        <a:pt x="51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Freeform 39">
                  <a:extLst>
                    <a:ext uri="{FF2B5EF4-FFF2-40B4-BE49-F238E27FC236}">
                      <a16:creationId xmlns:a16="http://schemas.microsoft.com/office/drawing/2014/main" id="{B4A14E84-DDB7-0D46-8894-93944B2277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006" y="1715"/>
                  <a:ext cx="354" cy="247"/>
                </a:xfrm>
                <a:custGeom>
                  <a:avLst/>
                  <a:gdLst>
                    <a:gd name="T0" fmla="*/ 6 w 354"/>
                    <a:gd name="T1" fmla="*/ 13 h 247"/>
                    <a:gd name="T2" fmla="*/ 0 w 354"/>
                    <a:gd name="T3" fmla="*/ 57 h 247"/>
                    <a:gd name="T4" fmla="*/ 8 w 354"/>
                    <a:gd name="T5" fmla="*/ 103 h 247"/>
                    <a:gd name="T6" fmla="*/ 41 w 354"/>
                    <a:gd name="T7" fmla="*/ 197 h 247"/>
                    <a:gd name="T8" fmla="*/ 59 w 354"/>
                    <a:gd name="T9" fmla="*/ 247 h 247"/>
                    <a:gd name="T10" fmla="*/ 267 w 354"/>
                    <a:gd name="T11" fmla="*/ 235 h 247"/>
                    <a:gd name="T12" fmla="*/ 301 w 354"/>
                    <a:gd name="T13" fmla="*/ 247 h 247"/>
                    <a:gd name="T14" fmla="*/ 322 w 354"/>
                    <a:gd name="T15" fmla="*/ 199 h 247"/>
                    <a:gd name="T16" fmla="*/ 314 w 354"/>
                    <a:gd name="T17" fmla="*/ 165 h 247"/>
                    <a:gd name="T18" fmla="*/ 349 w 354"/>
                    <a:gd name="T19" fmla="*/ 158 h 247"/>
                    <a:gd name="T20" fmla="*/ 354 w 354"/>
                    <a:gd name="T21" fmla="*/ 104 h 247"/>
                    <a:gd name="T22" fmla="*/ 333 w 354"/>
                    <a:gd name="T23" fmla="*/ 80 h 247"/>
                    <a:gd name="T24" fmla="*/ 297 w 354"/>
                    <a:gd name="T25" fmla="*/ 57 h 247"/>
                    <a:gd name="T26" fmla="*/ 304 w 354"/>
                    <a:gd name="T27" fmla="*/ 24 h 247"/>
                    <a:gd name="T28" fmla="*/ 289 w 354"/>
                    <a:gd name="T29" fmla="*/ 0 h 247"/>
                    <a:gd name="T30" fmla="*/ 211 w 354"/>
                    <a:gd name="T31" fmla="*/ 4 h 247"/>
                    <a:gd name="T32" fmla="*/ 133 w 354"/>
                    <a:gd name="T33" fmla="*/ 7 h 247"/>
                    <a:gd name="T34" fmla="*/ 6 w 354"/>
                    <a:gd name="T35" fmla="*/ 13 h 24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54"/>
                    <a:gd name="T55" fmla="*/ 0 h 247"/>
                    <a:gd name="T56" fmla="*/ 354 w 354"/>
                    <a:gd name="T57" fmla="*/ 247 h 24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54" h="247">
                      <a:moveTo>
                        <a:pt x="6" y="13"/>
                      </a:moveTo>
                      <a:lnTo>
                        <a:pt x="0" y="57"/>
                      </a:lnTo>
                      <a:lnTo>
                        <a:pt x="8" y="103"/>
                      </a:lnTo>
                      <a:lnTo>
                        <a:pt x="41" y="197"/>
                      </a:lnTo>
                      <a:lnTo>
                        <a:pt x="59" y="247"/>
                      </a:lnTo>
                      <a:lnTo>
                        <a:pt x="267" y="235"/>
                      </a:lnTo>
                      <a:lnTo>
                        <a:pt x="301" y="247"/>
                      </a:lnTo>
                      <a:lnTo>
                        <a:pt x="322" y="199"/>
                      </a:lnTo>
                      <a:lnTo>
                        <a:pt x="314" y="165"/>
                      </a:lnTo>
                      <a:lnTo>
                        <a:pt x="349" y="158"/>
                      </a:lnTo>
                      <a:lnTo>
                        <a:pt x="354" y="104"/>
                      </a:lnTo>
                      <a:lnTo>
                        <a:pt x="333" y="80"/>
                      </a:lnTo>
                      <a:lnTo>
                        <a:pt x="297" y="57"/>
                      </a:lnTo>
                      <a:lnTo>
                        <a:pt x="304" y="24"/>
                      </a:lnTo>
                      <a:lnTo>
                        <a:pt x="289" y="0"/>
                      </a:lnTo>
                      <a:lnTo>
                        <a:pt x="211" y="4"/>
                      </a:lnTo>
                      <a:lnTo>
                        <a:pt x="133" y="7"/>
                      </a:lnTo>
                      <a:lnTo>
                        <a:pt x="6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Freeform 40">
                  <a:extLst>
                    <a:ext uri="{FF2B5EF4-FFF2-40B4-BE49-F238E27FC236}">
                      <a16:creationId xmlns:a16="http://schemas.microsoft.com/office/drawing/2014/main" id="{BEFAAC7D-4AA9-9C4D-857D-F80B66E3DE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290" y="1768"/>
                  <a:ext cx="253" cy="451"/>
                </a:xfrm>
                <a:custGeom>
                  <a:avLst/>
                  <a:gdLst>
                    <a:gd name="T0" fmla="*/ 47 w 253"/>
                    <a:gd name="T1" fmla="*/ 26 h 451"/>
                    <a:gd name="T2" fmla="*/ 192 w 253"/>
                    <a:gd name="T3" fmla="*/ 0 h 451"/>
                    <a:gd name="T4" fmla="*/ 215 w 253"/>
                    <a:gd name="T5" fmla="*/ 56 h 451"/>
                    <a:gd name="T6" fmla="*/ 245 w 253"/>
                    <a:gd name="T7" fmla="*/ 286 h 451"/>
                    <a:gd name="T8" fmla="*/ 253 w 253"/>
                    <a:gd name="T9" fmla="*/ 317 h 451"/>
                    <a:gd name="T10" fmla="*/ 230 w 253"/>
                    <a:gd name="T11" fmla="*/ 378 h 451"/>
                    <a:gd name="T12" fmla="*/ 230 w 253"/>
                    <a:gd name="T13" fmla="*/ 420 h 451"/>
                    <a:gd name="T14" fmla="*/ 204 w 253"/>
                    <a:gd name="T15" fmla="*/ 415 h 451"/>
                    <a:gd name="T16" fmla="*/ 205 w 253"/>
                    <a:gd name="T17" fmla="*/ 451 h 451"/>
                    <a:gd name="T18" fmla="*/ 178 w 253"/>
                    <a:gd name="T19" fmla="*/ 436 h 451"/>
                    <a:gd name="T20" fmla="*/ 164 w 253"/>
                    <a:gd name="T21" fmla="*/ 441 h 451"/>
                    <a:gd name="T22" fmla="*/ 143 w 253"/>
                    <a:gd name="T23" fmla="*/ 438 h 451"/>
                    <a:gd name="T24" fmla="*/ 128 w 253"/>
                    <a:gd name="T25" fmla="*/ 384 h 451"/>
                    <a:gd name="T26" fmla="*/ 98 w 253"/>
                    <a:gd name="T27" fmla="*/ 367 h 451"/>
                    <a:gd name="T28" fmla="*/ 98 w 253"/>
                    <a:gd name="T29" fmla="*/ 309 h 451"/>
                    <a:gd name="T30" fmla="*/ 69 w 253"/>
                    <a:gd name="T31" fmla="*/ 317 h 451"/>
                    <a:gd name="T32" fmla="*/ 52 w 253"/>
                    <a:gd name="T33" fmla="*/ 274 h 451"/>
                    <a:gd name="T34" fmla="*/ 0 w 253"/>
                    <a:gd name="T35" fmla="*/ 225 h 451"/>
                    <a:gd name="T36" fmla="*/ 38 w 253"/>
                    <a:gd name="T37" fmla="*/ 147 h 451"/>
                    <a:gd name="T38" fmla="*/ 27 w 253"/>
                    <a:gd name="T39" fmla="*/ 111 h 451"/>
                    <a:gd name="T40" fmla="*/ 65 w 253"/>
                    <a:gd name="T41" fmla="*/ 104 h 451"/>
                    <a:gd name="T42" fmla="*/ 69 w 253"/>
                    <a:gd name="T43" fmla="*/ 53 h 451"/>
                    <a:gd name="T44" fmla="*/ 47 w 253"/>
                    <a:gd name="T45" fmla="*/ 26 h 45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53"/>
                    <a:gd name="T70" fmla="*/ 0 h 451"/>
                    <a:gd name="T71" fmla="*/ 253 w 253"/>
                    <a:gd name="T72" fmla="*/ 451 h 45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53" h="451">
                      <a:moveTo>
                        <a:pt x="47" y="26"/>
                      </a:moveTo>
                      <a:lnTo>
                        <a:pt x="192" y="0"/>
                      </a:lnTo>
                      <a:lnTo>
                        <a:pt x="215" y="56"/>
                      </a:lnTo>
                      <a:lnTo>
                        <a:pt x="245" y="286"/>
                      </a:lnTo>
                      <a:lnTo>
                        <a:pt x="253" y="317"/>
                      </a:lnTo>
                      <a:lnTo>
                        <a:pt x="230" y="378"/>
                      </a:lnTo>
                      <a:lnTo>
                        <a:pt x="230" y="420"/>
                      </a:lnTo>
                      <a:lnTo>
                        <a:pt x="204" y="415"/>
                      </a:lnTo>
                      <a:lnTo>
                        <a:pt x="205" y="451"/>
                      </a:lnTo>
                      <a:lnTo>
                        <a:pt x="178" y="436"/>
                      </a:lnTo>
                      <a:lnTo>
                        <a:pt x="164" y="441"/>
                      </a:lnTo>
                      <a:lnTo>
                        <a:pt x="143" y="438"/>
                      </a:lnTo>
                      <a:lnTo>
                        <a:pt x="128" y="384"/>
                      </a:lnTo>
                      <a:lnTo>
                        <a:pt x="98" y="367"/>
                      </a:lnTo>
                      <a:lnTo>
                        <a:pt x="98" y="309"/>
                      </a:lnTo>
                      <a:lnTo>
                        <a:pt x="69" y="317"/>
                      </a:lnTo>
                      <a:lnTo>
                        <a:pt x="52" y="274"/>
                      </a:lnTo>
                      <a:lnTo>
                        <a:pt x="0" y="225"/>
                      </a:lnTo>
                      <a:lnTo>
                        <a:pt x="38" y="147"/>
                      </a:lnTo>
                      <a:lnTo>
                        <a:pt x="27" y="111"/>
                      </a:lnTo>
                      <a:lnTo>
                        <a:pt x="65" y="104"/>
                      </a:lnTo>
                      <a:lnTo>
                        <a:pt x="69" y="53"/>
                      </a:lnTo>
                      <a:lnTo>
                        <a:pt x="47" y="2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Freeform 41">
                  <a:extLst>
                    <a:ext uri="{FF2B5EF4-FFF2-40B4-BE49-F238E27FC236}">
                      <a16:creationId xmlns:a16="http://schemas.microsoft.com/office/drawing/2014/main" id="{453D0314-2CD6-A34C-9836-0720148DC0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206" y="1689"/>
                  <a:ext cx="92" cy="196"/>
                </a:xfrm>
                <a:custGeom>
                  <a:avLst/>
                  <a:gdLst>
                    <a:gd name="T0" fmla="*/ 17 w 92"/>
                    <a:gd name="T1" fmla="*/ 2 h 196"/>
                    <a:gd name="T2" fmla="*/ 39 w 92"/>
                    <a:gd name="T3" fmla="*/ 0 h 196"/>
                    <a:gd name="T4" fmla="*/ 82 w 92"/>
                    <a:gd name="T5" fmla="*/ 30 h 196"/>
                    <a:gd name="T6" fmla="*/ 76 w 92"/>
                    <a:gd name="T7" fmla="*/ 53 h 196"/>
                    <a:gd name="T8" fmla="*/ 91 w 92"/>
                    <a:gd name="T9" fmla="*/ 69 h 196"/>
                    <a:gd name="T10" fmla="*/ 92 w 92"/>
                    <a:gd name="T11" fmla="*/ 160 h 196"/>
                    <a:gd name="T12" fmla="*/ 77 w 92"/>
                    <a:gd name="T13" fmla="*/ 196 h 196"/>
                    <a:gd name="T14" fmla="*/ 59 w 92"/>
                    <a:gd name="T15" fmla="*/ 183 h 196"/>
                    <a:gd name="T16" fmla="*/ 41 w 92"/>
                    <a:gd name="T17" fmla="*/ 182 h 196"/>
                    <a:gd name="T18" fmla="*/ 9 w 92"/>
                    <a:gd name="T19" fmla="*/ 163 h 196"/>
                    <a:gd name="T20" fmla="*/ 33 w 92"/>
                    <a:gd name="T21" fmla="*/ 105 h 196"/>
                    <a:gd name="T22" fmla="*/ 0 w 92"/>
                    <a:gd name="T23" fmla="*/ 75 h 196"/>
                    <a:gd name="T24" fmla="*/ 17 w 92"/>
                    <a:gd name="T25" fmla="*/ 2 h 19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2"/>
                    <a:gd name="T40" fmla="*/ 0 h 196"/>
                    <a:gd name="T41" fmla="*/ 92 w 92"/>
                    <a:gd name="T42" fmla="*/ 196 h 19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2" h="196">
                      <a:moveTo>
                        <a:pt x="17" y="2"/>
                      </a:moveTo>
                      <a:lnTo>
                        <a:pt x="39" y="0"/>
                      </a:lnTo>
                      <a:lnTo>
                        <a:pt x="82" y="30"/>
                      </a:lnTo>
                      <a:lnTo>
                        <a:pt x="76" y="53"/>
                      </a:lnTo>
                      <a:lnTo>
                        <a:pt x="91" y="69"/>
                      </a:lnTo>
                      <a:lnTo>
                        <a:pt x="92" y="160"/>
                      </a:lnTo>
                      <a:lnTo>
                        <a:pt x="77" y="196"/>
                      </a:lnTo>
                      <a:lnTo>
                        <a:pt x="59" y="183"/>
                      </a:lnTo>
                      <a:lnTo>
                        <a:pt x="41" y="182"/>
                      </a:lnTo>
                      <a:lnTo>
                        <a:pt x="9" y="163"/>
                      </a:lnTo>
                      <a:lnTo>
                        <a:pt x="33" y="105"/>
                      </a:lnTo>
                      <a:lnTo>
                        <a:pt x="0" y="75"/>
                      </a:lnTo>
                      <a:lnTo>
                        <a:pt x="17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42">
                  <a:extLst>
                    <a:ext uri="{FF2B5EF4-FFF2-40B4-BE49-F238E27FC236}">
                      <a16:creationId xmlns:a16="http://schemas.microsoft.com/office/drawing/2014/main" id="{9B0FB177-4FD4-954E-AF9C-DE490FBF670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277" y="1604"/>
                  <a:ext cx="113" cy="93"/>
                </a:xfrm>
                <a:custGeom>
                  <a:avLst/>
                  <a:gdLst>
                    <a:gd name="T0" fmla="*/ 0 w 113"/>
                    <a:gd name="T1" fmla="*/ 23 h 93"/>
                    <a:gd name="T2" fmla="*/ 87 w 113"/>
                    <a:gd name="T3" fmla="*/ 0 h 93"/>
                    <a:gd name="T4" fmla="*/ 113 w 113"/>
                    <a:gd name="T5" fmla="*/ 42 h 93"/>
                    <a:gd name="T6" fmla="*/ 98 w 113"/>
                    <a:gd name="T7" fmla="*/ 61 h 93"/>
                    <a:gd name="T8" fmla="*/ 70 w 113"/>
                    <a:gd name="T9" fmla="*/ 54 h 93"/>
                    <a:gd name="T10" fmla="*/ 28 w 113"/>
                    <a:gd name="T11" fmla="*/ 93 h 93"/>
                    <a:gd name="T12" fmla="*/ 5 w 113"/>
                    <a:gd name="T13" fmla="*/ 73 h 93"/>
                    <a:gd name="T14" fmla="*/ 0 w 113"/>
                    <a:gd name="T15" fmla="*/ 23 h 9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3"/>
                    <a:gd name="T25" fmla="*/ 0 h 93"/>
                    <a:gd name="T26" fmla="*/ 113 w 113"/>
                    <a:gd name="T27" fmla="*/ 93 h 9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3" h="93">
                      <a:moveTo>
                        <a:pt x="0" y="23"/>
                      </a:moveTo>
                      <a:lnTo>
                        <a:pt x="87" y="0"/>
                      </a:lnTo>
                      <a:lnTo>
                        <a:pt x="113" y="42"/>
                      </a:lnTo>
                      <a:lnTo>
                        <a:pt x="98" y="61"/>
                      </a:lnTo>
                      <a:lnTo>
                        <a:pt x="70" y="54"/>
                      </a:lnTo>
                      <a:lnTo>
                        <a:pt x="28" y="93"/>
                      </a:lnTo>
                      <a:lnTo>
                        <a:pt x="5" y="7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43">
                  <a:extLst>
                    <a:ext uri="{FF2B5EF4-FFF2-40B4-BE49-F238E27FC236}">
                      <a16:creationId xmlns:a16="http://schemas.microsoft.com/office/drawing/2014/main" id="{609F01EF-15F8-7A41-BF0B-C901E65C49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364" y="1595"/>
                  <a:ext cx="57" cy="51"/>
                </a:xfrm>
                <a:custGeom>
                  <a:avLst/>
                  <a:gdLst>
                    <a:gd name="T0" fmla="*/ 0 w 57"/>
                    <a:gd name="T1" fmla="*/ 9 h 51"/>
                    <a:gd name="T2" fmla="*/ 24 w 57"/>
                    <a:gd name="T3" fmla="*/ 0 h 51"/>
                    <a:gd name="T4" fmla="*/ 57 w 57"/>
                    <a:gd name="T5" fmla="*/ 26 h 51"/>
                    <a:gd name="T6" fmla="*/ 50 w 57"/>
                    <a:gd name="T7" fmla="*/ 33 h 51"/>
                    <a:gd name="T8" fmla="*/ 34 w 57"/>
                    <a:gd name="T9" fmla="*/ 33 h 51"/>
                    <a:gd name="T10" fmla="*/ 26 w 57"/>
                    <a:gd name="T11" fmla="*/ 51 h 51"/>
                    <a:gd name="T12" fmla="*/ 0 w 57"/>
                    <a:gd name="T13" fmla="*/ 9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51"/>
                    <a:gd name="T23" fmla="*/ 57 w 57"/>
                    <a:gd name="T24" fmla="*/ 51 h 5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51">
                      <a:moveTo>
                        <a:pt x="0" y="9"/>
                      </a:moveTo>
                      <a:lnTo>
                        <a:pt x="24" y="0"/>
                      </a:lnTo>
                      <a:lnTo>
                        <a:pt x="57" y="26"/>
                      </a:lnTo>
                      <a:lnTo>
                        <a:pt x="50" y="33"/>
                      </a:lnTo>
                      <a:lnTo>
                        <a:pt x="34" y="33"/>
                      </a:lnTo>
                      <a:lnTo>
                        <a:pt x="26" y="51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4" name="Freeform 44">
                <a:extLst>
                  <a:ext uri="{FF2B5EF4-FFF2-40B4-BE49-F238E27FC236}">
                    <a16:creationId xmlns:a16="http://schemas.microsoft.com/office/drawing/2014/main" id="{BD90274D-6597-E142-A308-456E07D01D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6520" y="1515701"/>
                <a:ext cx="393198" cy="317534"/>
              </a:xfrm>
              <a:custGeom>
                <a:avLst/>
                <a:gdLst>
                  <a:gd name="T0" fmla="*/ 134 w 389"/>
                  <a:gd name="T1" fmla="*/ 0 h 307"/>
                  <a:gd name="T2" fmla="*/ 245 w 389"/>
                  <a:gd name="T3" fmla="*/ 24 h 307"/>
                  <a:gd name="T4" fmla="*/ 328 w 389"/>
                  <a:gd name="T5" fmla="*/ 39 h 307"/>
                  <a:gd name="T6" fmla="*/ 369 w 389"/>
                  <a:gd name="T7" fmla="*/ 46 h 307"/>
                  <a:gd name="T8" fmla="*/ 411 w 389"/>
                  <a:gd name="T9" fmla="*/ 51 h 307"/>
                  <a:gd name="T10" fmla="*/ 466 w 389"/>
                  <a:gd name="T11" fmla="*/ 59 h 307"/>
                  <a:gd name="T12" fmla="*/ 535 w 389"/>
                  <a:gd name="T13" fmla="*/ 68 h 307"/>
                  <a:gd name="T14" fmla="*/ 489 w 389"/>
                  <a:gd name="T15" fmla="*/ 307 h 307"/>
                  <a:gd name="T16" fmla="*/ 282 w 389"/>
                  <a:gd name="T17" fmla="*/ 273 h 307"/>
                  <a:gd name="T18" fmla="*/ 255 w 389"/>
                  <a:gd name="T19" fmla="*/ 288 h 307"/>
                  <a:gd name="T20" fmla="*/ 216 w 389"/>
                  <a:gd name="T21" fmla="*/ 265 h 307"/>
                  <a:gd name="T22" fmla="*/ 184 w 389"/>
                  <a:gd name="T23" fmla="*/ 288 h 307"/>
                  <a:gd name="T24" fmla="*/ 154 w 389"/>
                  <a:gd name="T25" fmla="*/ 268 h 307"/>
                  <a:gd name="T26" fmla="*/ 68 w 389"/>
                  <a:gd name="T27" fmla="*/ 265 h 307"/>
                  <a:gd name="T28" fmla="*/ 81 w 389"/>
                  <a:gd name="T29" fmla="*/ 226 h 307"/>
                  <a:gd name="T30" fmla="*/ 18 w 389"/>
                  <a:gd name="T31" fmla="*/ 222 h 307"/>
                  <a:gd name="T32" fmla="*/ 13 w 389"/>
                  <a:gd name="T33" fmla="*/ 200 h 307"/>
                  <a:gd name="T34" fmla="*/ 25 w 389"/>
                  <a:gd name="T35" fmla="*/ 177 h 307"/>
                  <a:gd name="T36" fmla="*/ 11 w 389"/>
                  <a:gd name="T37" fmla="*/ 155 h 307"/>
                  <a:gd name="T38" fmla="*/ 12 w 389"/>
                  <a:gd name="T39" fmla="*/ 96 h 307"/>
                  <a:gd name="T40" fmla="*/ 0 w 389"/>
                  <a:gd name="T41" fmla="*/ 50 h 307"/>
                  <a:gd name="T42" fmla="*/ 5 w 389"/>
                  <a:gd name="T43" fmla="*/ 32 h 307"/>
                  <a:gd name="T44" fmla="*/ 34 w 389"/>
                  <a:gd name="T45" fmla="*/ 39 h 307"/>
                  <a:gd name="T46" fmla="*/ 63 w 389"/>
                  <a:gd name="T47" fmla="*/ 66 h 307"/>
                  <a:gd name="T48" fmla="*/ 115 w 389"/>
                  <a:gd name="T49" fmla="*/ 72 h 307"/>
                  <a:gd name="T50" fmla="*/ 129 w 389"/>
                  <a:gd name="T51" fmla="*/ 94 h 307"/>
                  <a:gd name="T52" fmla="*/ 103 w 389"/>
                  <a:gd name="T53" fmla="*/ 94 h 307"/>
                  <a:gd name="T54" fmla="*/ 100 w 389"/>
                  <a:gd name="T55" fmla="*/ 113 h 307"/>
                  <a:gd name="T56" fmla="*/ 115 w 389"/>
                  <a:gd name="T57" fmla="*/ 115 h 307"/>
                  <a:gd name="T58" fmla="*/ 120 w 389"/>
                  <a:gd name="T59" fmla="*/ 134 h 307"/>
                  <a:gd name="T60" fmla="*/ 89 w 389"/>
                  <a:gd name="T61" fmla="*/ 148 h 307"/>
                  <a:gd name="T62" fmla="*/ 89 w 389"/>
                  <a:gd name="T63" fmla="*/ 161 h 307"/>
                  <a:gd name="T64" fmla="*/ 124 w 389"/>
                  <a:gd name="T65" fmla="*/ 161 h 307"/>
                  <a:gd name="T66" fmla="*/ 134 w 389"/>
                  <a:gd name="T67" fmla="*/ 128 h 307"/>
                  <a:gd name="T68" fmla="*/ 162 w 389"/>
                  <a:gd name="T69" fmla="*/ 108 h 307"/>
                  <a:gd name="T70" fmla="*/ 129 w 389"/>
                  <a:gd name="T71" fmla="*/ 57 h 307"/>
                  <a:gd name="T72" fmla="*/ 150 w 389"/>
                  <a:gd name="T73" fmla="*/ 40 h 307"/>
                  <a:gd name="T74" fmla="*/ 134 w 389"/>
                  <a:gd name="T75" fmla="*/ 0 h 30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89"/>
                  <a:gd name="T115" fmla="*/ 0 h 307"/>
                  <a:gd name="T116" fmla="*/ 389 w 389"/>
                  <a:gd name="T117" fmla="*/ 307 h 30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89" h="307">
                    <a:moveTo>
                      <a:pt x="98" y="0"/>
                    </a:moveTo>
                    <a:lnTo>
                      <a:pt x="178" y="24"/>
                    </a:lnTo>
                    <a:lnTo>
                      <a:pt x="239" y="39"/>
                    </a:lnTo>
                    <a:lnTo>
                      <a:pt x="269" y="46"/>
                    </a:lnTo>
                    <a:lnTo>
                      <a:pt x="299" y="51"/>
                    </a:lnTo>
                    <a:lnTo>
                      <a:pt x="340" y="59"/>
                    </a:lnTo>
                    <a:lnTo>
                      <a:pt x="389" y="68"/>
                    </a:lnTo>
                    <a:lnTo>
                      <a:pt x="357" y="307"/>
                    </a:lnTo>
                    <a:lnTo>
                      <a:pt x="206" y="273"/>
                    </a:lnTo>
                    <a:lnTo>
                      <a:pt x="186" y="288"/>
                    </a:lnTo>
                    <a:lnTo>
                      <a:pt x="158" y="265"/>
                    </a:lnTo>
                    <a:lnTo>
                      <a:pt x="134" y="288"/>
                    </a:lnTo>
                    <a:lnTo>
                      <a:pt x="112" y="268"/>
                    </a:lnTo>
                    <a:lnTo>
                      <a:pt x="50" y="265"/>
                    </a:lnTo>
                    <a:lnTo>
                      <a:pt x="59" y="226"/>
                    </a:lnTo>
                    <a:lnTo>
                      <a:pt x="14" y="222"/>
                    </a:lnTo>
                    <a:lnTo>
                      <a:pt x="9" y="200"/>
                    </a:lnTo>
                    <a:lnTo>
                      <a:pt x="18" y="177"/>
                    </a:lnTo>
                    <a:lnTo>
                      <a:pt x="7" y="155"/>
                    </a:lnTo>
                    <a:lnTo>
                      <a:pt x="8" y="96"/>
                    </a:lnTo>
                    <a:lnTo>
                      <a:pt x="0" y="50"/>
                    </a:lnTo>
                    <a:lnTo>
                      <a:pt x="5" y="32"/>
                    </a:lnTo>
                    <a:lnTo>
                      <a:pt x="25" y="39"/>
                    </a:lnTo>
                    <a:lnTo>
                      <a:pt x="46" y="66"/>
                    </a:lnTo>
                    <a:lnTo>
                      <a:pt x="84" y="72"/>
                    </a:lnTo>
                    <a:lnTo>
                      <a:pt x="94" y="94"/>
                    </a:lnTo>
                    <a:lnTo>
                      <a:pt x="75" y="94"/>
                    </a:lnTo>
                    <a:lnTo>
                      <a:pt x="73" y="113"/>
                    </a:lnTo>
                    <a:lnTo>
                      <a:pt x="84" y="115"/>
                    </a:lnTo>
                    <a:lnTo>
                      <a:pt x="88" y="134"/>
                    </a:lnTo>
                    <a:lnTo>
                      <a:pt x="65" y="148"/>
                    </a:lnTo>
                    <a:lnTo>
                      <a:pt x="65" y="161"/>
                    </a:lnTo>
                    <a:lnTo>
                      <a:pt x="91" y="161"/>
                    </a:lnTo>
                    <a:lnTo>
                      <a:pt x="98" y="128"/>
                    </a:lnTo>
                    <a:lnTo>
                      <a:pt x="118" y="108"/>
                    </a:lnTo>
                    <a:lnTo>
                      <a:pt x="94" y="57"/>
                    </a:lnTo>
                    <a:lnTo>
                      <a:pt x="109" y="40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45">
                <a:extLst>
                  <a:ext uri="{FF2B5EF4-FFF2-40B4-BE49-F238E27FC236}">
                    <a16:creationId xmlns:a16="http://schemas.microsoft.com/office/drawing/2014/main" id="{FF530E8C-7872-1D47-AD62-C8B3C148BA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02861" y="1734073"/>
                <a:ext cx="491920" cy="413313"/>
              </a:xfrm>
              <a:custGeom>
                <a:avLst/>
                <a:gdLst>
                  <a:gd name="T0" fmla="*/ 147 w 485"/>
                  <a:gd name="T1" fmla="*/ 0 h 399"/>
                  <a:gd name="T2" fmla="*/ 127 w 485"/>
                  <a:gd name="T3" fmla="*/ 9 h 399"/>
                  <a:gd name="T4" fmla="*/ 115 w 485"/>
                  <a:gd name="T5" fmla="*/ 44 h 399"/>
                  <a:gd name="T6" fmla="*/ 102 w 485"/>
                  <a:gd name="T7" fmla="*/ 73 h 399"/>
                  <a:gd name="T8" fmla="*/ 94 w 485"/>
                  <a:gd name="T9" fmla="*/ 97 h 399"/>
                  <a:gd name="T10" fmla="*/ 81 w 485"/>
                  <a:gd name="T11" fmla="*/ 123 h 399"/>
                  <a:gd name="T12" fmla="*/ 67 w 485"/>
                  <a:gd name="T13" fmla="*/ 149 h 399"/>
                  <a:gd name="T14" fmla="*/ 50 w 485"/>
                  <a:gd name="T15" fmla="*/ 177 h 399"/>
                  <a:gd name="T16" fmla="*/ 26 w 485"/>
                  <a:gd name="T17" fmla="*/ 210 h 399"/>
                  <a:gd name="T18" fmla="*/ 0 w 485"/>
                  <a:gd name="T19" fmla="*/ 241 h 399"/>
                  <a:gd name="T20" fmla="*/ 0 w 485"/>
                  <a:gd name="T21" fmla="*/ 311 h 399"/>
                  <a:gd name="T22" fmla="*/ 376 w 485"/>
                  <a:gd name="T23" fmla="*/ 371 h 399"/>
                  <a:gd name="T24" fmla="*/ 552 w 485"/>
                  <a:gd name="T25" fmla="*/ 399 h 399"/>
                  <a:gd name="T26" fmla="*/ 587 w 485"/>
                  <a:gd name="T27" fmla="*/ 260 h 399"/>
                  <a:gd name="T28" fmla="*/ 610 w 485"/>
                  <a:gd name="T29" fmla="*/ 249 h 399"/>
                  <a:gd name="T30" fmla="*/ 588 w 485"/>
                  <a:gd name="T31" fmla="*/ 218 h 399"/>
                  <a:gd name="T32" fmla="*/ 600 w 485"/>
                  <a:gd name="T33" fmla="*/ 186 h 399"/>
                  <a:gd name="T34" fmla="*/ 670 w 485"/>
                  <a:gd name="T35" fmla="*/ 133 h 399"/>
                  <a:gd name="T36" fmla="*/ 621 w 485"/>
                  <a:gd name="T37" fmla="*/ 85 h 399"/>
                  <a:gd name="T38" fmla="*/ 412 w 485"/>
                  <a:gd name="T39" fmla="*/ 51 h 399"/>
                  <a:gd name="T40" fmla="*/ 386 w 485"/>
                  <a:gd name="T41" fmla="*/ 65 h 399"/>
                  <a:gd name="T42" fmla="*/ 346 w 485"/>
                  <a:gd name="T43" fmla="*/ 42 h 399"/>
                  <a:gd name="T44" fmla="*/ 312 w 485"/>
                  <a:gd name="T45" fmla="*/ 66 h 399"/>
                  <a:gd name="T46" fmla="*/ 281 w 485"/>
                  <a:gd name="T47" fmla="*/ 42 h 399"/>
                  <a:gd name="T48" fmla="*/ 197 w 485"/>
                  <a:gd name="T49" fmla="*/ 43 h 399"/>
                  <a:gd name="T50" fmla="*/ 209 w 485"/>
                  <a:gd name="T51" fmla="*/ 4 h 399"/>
                  <a:gd name="T52" fmla="*/ 147 w 485"/>
                  <a:gd name="T53" fmla="*/ 0 h 39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85"/>
                  <a:gd name="T82" fmla="*/ 0 h 399"/>
                  <a:gd name="T83" fmla="*/ 485 w 485"/>
                  <a:gd name="T84" fmla="*/ 399 h 39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85" h="399">
                    <a:moveTo>
                      <a:pt x="106" y="0"/>
                    </a:moveTo>
                    <a:lnTo>
                      <a:pt x="92" y="9"/>
                    </a:lnTo>
                    <a:lnTo>
                      <a:pt x="83" y="44"/>
                    </a:lnTo>
                    <a:lnTo>
                      <a:pt x="74" y="73"/>
                    </a:lnTo>
                    <a:lnTo>
                      <a:pt x="68" y="97"/>
                    </a:lnTo>
                    <a:lnTo>
                      <a:pt x="59" y="123"/>
                    </a:lnTo>
                    <a:lnTo>
                      <a:pt x="49" y="149"/>
                    </a:lnTo>
                    <a:lnTo>
                      <a:pt x="36" y="177"/>
                    </a:lnTo>
                    <a:lnTo>
                      <a:pt x="18" y="210"/>
                    </a:lnTo>
                    <a:lnTo>
                      <a:pt x="0" y="241"/>
                    </a:lnTo>
                    <a:lnTo>
                      <a:pt x="0" y="311"/>
                    </a:lnTo>
                    <a:lnTo>
                      <a:pt x="272" y="371"/>
                    </a:lnTo>
                    <a:lnTo>
                      <a:pt x="398" y="399"/>
                    </a:lnTo>
                    <a:lnTo>
                      <a:pt x="424" y="260"/>
                    </a:lnTo>
                    <a:lnTo>
                      <a:pt x="441" y="249"/>
                    </a:lnTo>
                    <a:lnTo>
                      <a:pt x="425" y="218"/>
                    </a:lnTo>
                    <a:lnTo>
                      <a:pt x="433" y="186"/>
                    </a:lnTo>
                    <a:lnTo>
                      <a:pt x="485" y="133"/>
                    </a:lnTo>
                    <a:lnTo>
                      <a:pt x="449" y="85"/>
                    </a:lnTo>
                    <a:lnTo>
                      <a:pt x="298" y="51"/>
                    </a:lnTo>
                    <a:lnTo>
                      <a:pt x="278" y="65"/>
                    </a:lnTo>
                    <a:lnTo>
                      <a:pt x="250" y="42"/>
                    </a:lnTo>
                    <a:lnTo>
                      <a:pt x="226" y="66"/>
                    </a:lnTo>
                    <a:lnTo>
                      <a:pt x="203" y="42"/>
                    </a:lnTo>
                    <a:lnTo>
                      <a:pt x="143" y="43"/>
                    </a:lnTo>
                    <a:lnTo>
                      <a:pt x="151" y="4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46">
                <a:extLst>
                  <a:ext uri="{FF2B5EF4-FFF2-40B4-BE49-F238E27FC236}">
                    <a16:creationId xmlns:a16="http://schemas.microsoft.com/office/drawing/2014/main" id="{40F1A5F7-8E2F-7444-B9BB-98F5E8451E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2360" y="2054196"/>
                <a:ext cx="518921" cy="880122"/>
              </a:xfrm>
              <a:custGeom>
                <a:avLst/>
                <a:gdLst>
                  <a:gd name="T0" fmla="*/ 55 w 512"/>
                  <a:gd name="T1" fmla="*/ 0 h 850"/>
                  <a:gd name="T2" fmla="*/ 379 w 512"/>
                  <a:gd name="T3" fmla="*/ 50 h 850"/>
                  <a:gd name="T4" fmla="*/ 308 w 512"/>
                  <a:gd name="T5" fmla="*/ 300 h 850"/>
                  <a:gd name="T6" fmla="*/ 673 w 512"/>
                  <a:gd name="T7" fmla="*/ 681 h 850"/>
                  <a:gd name="T8" fmla="*/ 708 w 512"/>
                  <a:gd name="T9" fmla="*/ 730 h 850"/>
                  <a:gd name="T10" fmla="*/ 672 w 512"/>
                  <a:gd name="T11" fmla="*/ 753 h 850"/>
                  <a:gd name="T12" fmla="*/ 651 w 512"/>
                  <a:gd name="T13" fmla="*/ 795 h 850"/>
                  <a:gd name="T14" fmla="*/ 628 w 512"/>
                  <a:gd name="T15" fmla="*/ 820 h 850"/>
                  <a:gd name="T16" fmla="*/ 653 w 512"/>
                  <a:gd name="T17" fmla="*/ 842 h 850"/>
                  <a:gd name="T18" fmla="*/ 612 w 512"/>
                  <a:gd name="T19" fmla="*/ 850 h 850"/>
                  <a:gd name="T20" fmla="*/ 398 w 512"/>
                  <a:gd name="T21" fmla="*/ 844 h 850"/>
                  <a:gd name="T22" fmla="*/ 384 w 512"/>
                  <a:gd name="T23" fmla="*/ 794 h 850"/>
                  <a:gd name="T24" fmla="*/ 348 w 512"/>
                  <a:gd name="T25" fmla="*/ 758 h 850"/>
                  <a:gd name="T26" fmla="*/ 320 w 512"/>
                  <a:gd name="T27" fmla="*/ 745 h 850"/>
                  <a:gd name="T28" fmla="*/ 313 w 512"/>
                  <a:gd name="T29" fmla="*/ 719 h 850"/>
                  <a:gd name="T30" fmla="*/ 291 w 512"/>
                  <a:gd name="T31" fmla="*/ 705 h 850"/>
                  <a:gd name="T32" fmla="*/ 268 w 512"/>
                  <a:gd name="T33" fmla="*/ 687 h 850"/>
                  <a:gd name="T34" fmla="*/ 260 w 512"/>
                  <a:gd name="T35" fmla="*/ 667 h 850"/>
                  <a:gd name="T36" fmla="*/ 240 w 512"/>
                  <a:gd name="T37" fmla="*/ 654 h 850"/>
                  <a:gd name="T38" fmla="*/ 207 w 512"/>
                  <a:gd name="T39" fmla="*/ 661 h 850"/>
                  <a:gd name="T40" fmla="*/ 168 w 512"/>
                  <a:gd name="T41" fmla="*/ 651 h 850"/>
                  <a:gd name="T42" fmla="*/ 168 w 512"/>
                  <a:gd name="T43" fmla="*/ 640 h 850"/>
                  <a:gd name="T44" fmla="*/ 167 w 512"/>
                  <a:gd name="T45" fmla="*/ 617 h 850"/>
                  <a:gd name="T46" fmla="*/ 152 w 512"/>
                  <a:gd name="T47" fmla="*/ 591 h 850"/>
                  <a:gd name="T48" fmla="*/ 151 w 512"/>
                  <a:gd name="T49" fmla="*/ 570 h 850"/>
                  <a:gd name="T50" fmla="*/ 134 w 512"/>
                  <a:gd name="T51" fmla="*/ 551 h 850"/>
                  <a:gd name="T52" fmla="*/ 138 w 512"/>
                  <a:gd name="T53" fmla="*/ 533 h 850"/>
                  <a:gd name="T54" fmla="*/ 92 w 512"/>
                  <a:gd name="T55" fmla="*/ 490 h 850"/>
                  <a:gd name="T56" fmla="*/ 92 w 512"/>
                  <a:gd name="T57" fmla="*/ 465 h 850"/>
                  <a:gd name="T58" fmla="*/ 115 w 512"/>
                  <a:gd name="T59" fmla="*/ 456 h 850"/>
                  <a:gd name="T60" fmla="*/ 115 w 512"/>
                  <a:gd name="T61" fmla="*/ 440 h 850"/>
                  <a:gd name="T62" fmla="*/ 92 w 512"/>
                  <a:gd name="T63" fmla="*/ 436 h 850"/>
                  <a:gd name="T64" fmla="*/ 80 w 512"/>
                  <a:gd name="T65" fmla="*/ 412 h 850"/>
                  <a:gd name="T66" fmla="*/ 69 w 512"/>
                  <a:gd name="T67" fmla="*/ 371 h 850"/>
                  <a:gd name="T68" fmla="*/ 103 w 512"/>
                  <a:gd name="T69" fmla="*/ 393 h 850"/>
                  <a:gd name="T70" fmla="*/ 89 w 512"/>
                  <a:gd name="T71" fmla="*/ 364 h 850"/>
                  <a:gd name="T72" fmla="*/ 115 w 512"/>
                  <a:gd name="T73" fmla="*/ 364 h 850"/>
                  <a:gd name="T74" fmla="*/ 115 w 512"/>
                  <a:gd name="T75" fmla="*/ 343 h 850"/>
                  <a:gd name="T76" fmla="*/ 89 w 512"/>
                  <a:gd name="T77" fmla="*/ 329 h 850"/>
                  <a:gd name="T78" fmla="*/ 78 w 512"/>
                  <a:gd name="T79" fmla="*/ 349 h 850"/>
                  <a:gd name="T80" fmla="*/ 55 w 512"/>
                  <a:gd name="T81" fmla="*/ 342 h 850"/>
                  <a:gd name="T82" fmla="*/ 11 w 512"/>
                  <a:gd name="T83" fmla="*/ 246 h 850"/>
                  <a:gd name="T84" fmla="*/ 22 w 512"/>
                  <a:gd name="T85" fmla="*/ 178 h 850"/>
                  <a:gd name="T86" fmla="*/ 0 w 512"/>
                  <a:gd name="T87" fmla="*/ 139 h 850"/>
                  <a:gd name="T88" fmla="*/ 12 w 512"/>
                  <a:gd name="T89" fmla="*/ 110 h 850"/>
                  <a:gd name="T90" fmla="*/ 33 w 512"/>
                  <a:gd name="T91" fmla="*/ 104 h 850"/>
                  <a:gd name="T92" fmla="*/ 55 w 512"/>
                  <a:gd name="T93" fmla="*/ 57 h 850"/>
                  <a:gd name="T94" fmla="*/ 55 w 512"/>
                  <a:gd name="T95" fmla="*/ 0 h 85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12"/>
                  <a:gd name="T145" fmla="*/ 0 h 850"/>
                  <a:gd name="T146" fmla="*/ 512 w 512"/>
                  <a:gd name="T147" fmla="*/ 850 h 85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12" h="850">
                    <a:moveTo>
                      <a:pt x="40" y="0"/>
                    </a:moveTo>
                    <a:lnTo>
                      <a:pt x="275" y="50"/>
                    </a:lnTo>
                    <a:lnTo>
                      <a:pt x="223" y="300"/>
                    </a:lnTo>
                    <a:lnTo>
                      <a:pt x="488" y="681"/>
                    </a:lnTo>
                    <a:lnTo>
                      <a:pt x="512" y="730"/>
                    </a:lnTo>
                    <a:lnTo>
                      <a:pt x="487" y="753"/>
                    </a:lnTo>
                    <a:lnTo>
                      <a:pt x="471" y="795"/>
                    </a:lnTo>
                    <a:lnTo>
                      <a:pt x="455" y="820"/>
                    </a:lnTo>
                    <a:lnTo>
                      <a:pt x="472" y="842"/>
                    </a:lnTo>
                    <a:lnTo>
                      <a:pt x="444" y="850"/>
                    </a:lnTo>
                    <a:lnTo>
                      <a:pt x="289" y="844"/>
                    </a:lnTo>
                    <a:lnTo>
                      <a:pt x="279" y="794"/>
                    </a:lnTo>
                    <a:lnTo>
                      <a:pt x="252" y="758"/>
                    </a:lnTo>
                    <a:lnTo>
                      <a:pt x="232" y="745"/>
                    </a:lnTo>
                    <a:lnTo>
                      <a:pt x="227" y="719"/>
                    </a:lnTo>
                    <a:lnTo>
                      <a:pt x="210" y="705"/>
                    </a:lnTo>
                    <a:lnTo>
                      <a:pt x="194" y="687"/>
                    </a:lnTo>
                    <a:lnTo>
                      <a:pt x="188" y="667"/>
                    </a:lnTo>
                    <a:lnTo>
                      <a:pt x="173" y="654"/>
                    </a:lnTo>
                    <a:lnTo>
                      <a:pt x="149" y="661"/>
                    </a:lnTo>
                    <a:lnTo>
                      <a:pt x="122" y="651"/>
                    </a:lnTo>
                    <a:lnTo>
                      <a:pt x="122" y="640"/>
                    </a:lnTo>
                    <a:lnTo>
                      <a:pt x="121" y="617"/>
                    </a:lnTo>
                    <a:lnTo>
                      <a:pt x="110" y="591"/>
                    </a:lnTo>
                    <a:lnTo>
                      <a:pt x="109" y="570"/>
                    </a:lnTo>
                    <a:lnTo>
                      <a:pt x="97" y="551"/>
                    </a:lnTo>
                    <a:lnTo>
                      <a:pt x="100" y="533"/>
                    </a:lnTo>
                    <a:lnTo>
                      <a:pt x="66" y="490"/>
                    </a:lnTo>
                    <a:lnTo>
                      <a:pt x="66" y="465"/>
                    </a:lnTo>
                    <a:lnTo>
                      <a:pt x="83" y="456"/>
                    </a:lnTo>
                    <a:lnTo>
                      <a:pt x="83" y="440"/>
                    </a:lnTo>
                    <a:lnTo>
                      <a:pt x="66" y="436"/>
                    </a:lnTo>
                    <a:lnTo>
                      <a:pt x="58" y="412"/>
                    </a:lnTo>
                    <a:lnTo>
                      <a:pt x="50" y="371"/>
                    </a:lnTo>
                    <a:lnTo>
                      <a:pt x="75" y="393"/>
                    </a:lnTo>
                    <a:lnTo>
                      <a:pt x="65" y="364"/>
                    </a:lnTo>
                    <a:lnTo>
                      <a:pt x="83" y="364"/>
                    </a:lnTo>
                    <a:lnTo>
                      <a:pt x="83" y="343"/>
                    </a:lnTo>
                    <a:lnTo>
                      <a:pt x="65" y="329"/>
                    </a:lnTo>
                    <a:lnTo>
                      <a:pt x="56" y="349"/>
                    </a:lnTo>
                    <a:lnTo>
                      <a:pt x="40" y="342"/>
                    </a:lnTo>
                    <a:lnTo>
                      <a:pt x="7" y="246"/>
                    </a:lnTo>
                    <a:lnTo>
                      <a:pt x="16" y="178"/>
                    </a:lnTo>
                    <a:lnTo>
                      <a:pt x="0" y="139"/>
                    </a:lnTo>
                    <a:lnTo>
                      <a:pt x="8" y="110"/>
                    </a:lnTo>
                    <a:lnTo>
                      <a:pt x="24" y="104"/>
                    </a:lnTo>
                    <a:lnTo>
                      <a:pt x="40" y="5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47">
                <a:extLst>
                  <a:ext uri="{FF2B5EF4-FFF2-40B4-BE49-F238E27FC236}">
                    <a16:creationId xmlns:a16="http://schemas.microsoft.com/office/drawing/2014/main" id="{F17F1B5D-BB9C-E44C-89C6-841DDA63B2A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04497" y="1573580"/>
                <a:ext cx="354385" cy="629892"/>
              </a:xfrm>
              <a:custGeom>
                <a:avLst/>
                <a:gdLst>
                  <a:gd name="T0" fmla="*/ 117 w 349"/>
                  <a:gd name="T1" fmla="*/ 0 h 608"/>
                  <a:gd name="T2" fmla="*/ 72 w 349"/>
                  <a:gd name="T3" fmla="*/ 238 h 608"/>
                  <a:gd name="T4" fmla="*/ 118 w 349"/>
                  <a:gd name="T5" fmla="*/ 288 h 608"/>
                  <a:gd name="T6" fmla="*/ 47 w 349"/>
                  <a:gd name="T7" fmla="*/ 341 h 608"/>
                  <a:gd name="T8" fmla="*/ 37 w 349"/>
                  <a:gd name="T9" fmla="*/ 378 h 608"/>
                  <a:gd name="T10" fmla="*/ 58 w 349"/>
                  <a:gd name="T11" fmla="*/ 404 h 608"/>
                  <a:gd name="T12" fmla="*/ 37 w 349"/>
                  <a:gd name="T13" fmla="*/ 416 h 608"/>
                  <a:gd name="T14" fmla="*/ 0 w 349"/>
                  <a:gd name="T15" fmla="*/ 554 h 608"/>
                  <a:gd name="T16" fmla="*/ 230 w 349"/>
                  <a:gd name="T17" fmla="*/ 586 h 608"/>
                  <a:gd name="T18" fmla="*/ 451 w 349"/>
                  <a:gd name="T19" fmla="*/ 608 h 608"/>
                  <a:gd name="T20" fmla="*/ 472 w 349"/>
                  <a:gd name="T21" fmla="*/ 482 h 608"/>
                  <a:gd name="T22" fmla="*/ 485 w 349"/>
                  <a:gd name="T23" fmla="*/ 413 h 608"/>
                  <a:gd name="T24" fmla="*/ 464 w 349"/>
                  <a:gd name="T25" fmla="*/ 388 h 608"/>
                  <a:gd name="T26" fmla="*/ 414 w 349"/>
                  <a:gd name="T27" fmla="*/ 395 h 608"/>
                  <a:gd name="T28" fmla="*/ 346 w 349"/>
                  <a:gd name="T29" fmla="*/ 401 h 608"/>
                  <a:gd name="T30" fmla="*/ 338 w 349"/>
                  <a:gd name="T31" fmla="*/ 345 h 608"/>
                  <a:gd name="T32" fmla="*/ 257 w 349"/>
                  <a:gd name="T33" fmla="*/ 299 h 608"/>
                  <a:gd name="T34" fmla="*/ 268 w 349"/>
                  <a:gd name="T35" fmla="*/ 270 h 608"/>
                  <a:gd name="T36" fmla="*/ 275 w 349"/>
                  <a:gd name="T37" fmla="*/ 218 h 608"/>
                  <a:gd name="T38" fmla="*/ 175 w 349"/>
                  <a:gd name="T39" fmla="*/ 106 h 608"/>
                  <a:gd name="T40" fmla="*/ 188 w 349"/>
                  <a:gd name="T41" fmla="*/ 7 h 608"/>
                  <a:gd name="T42" fmla="*/ 117 w 349"/>
                  <a:gd name="T43" fmla="*/ 0 h 60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9"/>
                  <a:gd name="T67" fmla="*/ 0 h 608"/>
                  <a:gd name="T68" fmla="*/ 349 w 349"/>
                  <a:gd name="T69" fmla="*/ 608 h 60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9" h="608">
                    <a:moveTo>
                      <a:pt x="84" y="0"/>
                    </a:moveTo>
                    <a:lnTo>
                      <a:pt x="52" y="238"/>
                    </a:lnTo>
                    <a:lnTo>
                      <a:pt x="85" y="288"/>
                    </a:lnTo>
                    <a:lnTo>
                      <a:pt x="34" y="341"/>
                    </a:lnTo>
                    <a:lnTo>
                      <a:pt x="27" y="378"/>
                    </a:lnTo>
                    <a:lnTo>
                      <a:pt x="41" y="404"/>
                    </a:lnTo>
                    <a:lnTo>
                      <a:pt x="27" y="416"/>
                    </a:lnTo>
                    <a:lnTo>
                      <a:pt x="0" y="554"/>
                    </a:lnTo>
                    <a:lnTo>
                      <a:pt x="166" y="586"/>
                    </a:lnTo>
                    <a:lnTo>
                      <a:pt x="324" y="608"/>
                    </a:lnTo>
                    <a:lnTo>
                      <a:pt x="340" y="482"/>
                    </a:lnTo>
                    <a:lnTo>
                      <a:pt x="349" y="413"/>
                    </a:lnTo>
                    <a:lnTo>
                      <a:pt x="333" y="388"/>
                    </a:lnTo>
                    <a:lnTo>
                      <a:pt x="297" y="395"/>
                    </a:lnTo>
                    <a:lnTo>
                      <a:pt x="250" y="401"/>
                    </a:lnTo>
                    <a:lnTo>
                      <a:pt x="242" y="345"/>
                    </a:lnTo>
                    <a:lnTo>
                      <a:pt x="185" y="299"/>
                    </a:lnTo>
                    <a:lnTo>
                      <a:pt x="192" y="270"/>
                    </a:lnTo>
                    <a:lnTo>
                      <a:pt x="198" y="218"/>
                    </a:lnTo>
                    <a:lnTo>
                      <a:pt x="125" y="106"/>
                    </a:lnTo>
                    <a:lnTo>
                      <a:pt x="134" y="7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48">
                <a:extLst>
                  <a:ext uri="{FF2B5EF4-FFF2-40B4-BE49-F238E27FC236}">
                    <a16:creationId xmlns:a16="http://schemas.microsoft.com/office/drawing/2014/main" id="{38589762-CFB8-2744-93C0-A1B579EA5B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288" y="2779003"/>
                <a:ext cx="212631" cy="408135"/>
              </a:xfrm>
              <a:custGeom>
                <a:avLst/>
                <a:gdLst>
                  <a:gd name="T0" fmla="*/ 81 w 210"/>
                  <a:gd name="T1" fmla="*/ 13 h 394"/>
                  <a:gd name="T2" fmla="*/ 37 w 210"/>
                  <a:gd name="T3" fmla="*/ 80 h 394"/>
                  <a:gd name="T4" fmla="*/ 0 w 210"/>
                  <a:gd name="T5" fmla="*/ 124 h 394"/>
                  <a:gd name="T6" fmla="*/ 13 w 210"/>
                  <a:gd name="T7" fmla="*/ 175 h 394"/>
                  <a:gd name="T8" fmla="*/ 57 w 210"/>
                  <a:gd name="T9" fmla="*/ 246 h 394"/>
                  <a:gd name="T10" fmla="*/ 23 w 210"/>
                  <a:gd name="T11" fmla="*/ 318 h 394"/>
                  <a:gd name="T12" fmla="*/ 6 w 210"/>
                  <a:gd name="T13" fmla="*/ 355 h 394"/>
                  <a:gd name="T14" fmla="*/ 174 w 210"/>
                  <a:gd name="T15" fmla="*/ 340 h 394"/>
                  <a:gd name="T16" fmla="*/ 184 w 210"/>
                  <a:gd name="T17" fmla="*/ 388 h 394"/>
                  <a:gd name="T18" fmla="*/ 217 w 210"/>
                  <a:gd name="T19" fmla="*/ 394 h 394"/>
                  <a:gd name="T20" fmla="*/ 225 w 210"/>
                  <a:gd name="T21" fmla="*/ 369 h 394"/>
                  <a:gd name="T22" fmla="*/ 286 w 210"/>
                  <a:gd name="T23" fmla="*/ 362 h 394"/>
                  <a:gd name="T24" fmla="*/ 272 w 210"/>
                  <a:gd name="T25" fmla="*/ 282 h 394"/>
                  <a:gd name="T26" fmla="*/ 270 w 210"/>
                  <a:gd name="T27" fmla="*/ 0 h 394"/>
                  <a:gd name="T28" fmla="*/ 81 w 210"/>
                  <a:gd name="T29" fmla="*/ 13 h 3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10"/>
                  <a:gd name="T46" fmla="*/ 0 h 394"/>
                  <a:gd name="T47" fmla="*/ 210 w 210"/>
                  <a:gd name="T48" fmla="*/ 394 h 39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10" h="394">
                    <a:moveTo>
                      <a:pt x="59" y="13"/>
                    </a:moveTo>
                    <a:lnTo>
                      <a:pt x="27" y="80"/>
                    </a:lnTo>
                    <a:lnTo>
                      <a:pt x="0" y="124"/>
                    </a:lnTo>
                    <a:lnTo>
                      <a:pt x="9" y="175"/>
                    </a:lnTo>
                    <a:lnTo>
                      <a:pt x="42" y="246"/>
                    </a:lnTo>
                    <a:lnTo>
                      <a:pt x="17" y="318"/>
                    </a:lnTo>
                    <a:lnTo>
                      <a:pt x="6" y="355"/>
                    </a:lnTo>
                    <a:lnTo>
                      <a:pt x="128" y="340"/>
                    </a:lnTo>
                    <a:lnTo>
                      <a:pt x="134" y="388"/>
                    </a:lnTo>
                    <a:lnTo>
                      <a:pt x="159" y="394"/>
                    </a:lnTo>
                    <a:lnTo>
                      <a:pt x="165" y="369"/>
                    </a:lnTo>
                    <a:lnTo>
                      <a:pt x="210" y="362"/>
                    </a:lnTo>
                    <a:lnTo>
                      <a:pt x="200" y="282"/>
                    </a:lnTo>
                    <a:lnTo>
                      <a:pt x="198" y="0"/>
                    </a:lnTo>
                    <a:lnTo>
                      <a:pt x="59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49">
                <a:extLst>
                  <a:ext uri="{FF2B5EF4-FFF2-40B4-BE49-F238E27FC236}">
                    <a16:creationId xmlns:a16="http://schemas.microsoft.com/office/drawing/2014/main" id="{94402BCE-4C97-6B48-BE52-775089C932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95419" y="2759156"/>
                <a:ext cx="240475" cy="412450"/>
              </a:xfrm>
              <a:custGeom>
                <a:avLst/>
                <a:gdLst>
                  <a:gd name="T0" fmla="*/ 0 w 237"/>
                  <a:gd name="T1" fmla="*/ 20 h 398"/>
                  <a:gd name="T2" fmla="*/ 213 w 237"/>
                  <a:gd name="T3" fmla="*/ 0 h 398"/>
                  <a:gd name="T4" fmla="*/ 281 w 237"/>
                  <a:gd name="T5" fmla="*/ 184 h 398"/>
                  <a:gd name="T6" fmla="*/ 329 w 237"/>
                  <a:gd name="T7" fmla="*/ 213 h 398"/>
                  <a:gd name="T8" fmla="*/ 291 w 237"/>
                  <a:gd name="T9" fmla="*/ 267 h 398"/>
                  <a:gd name="T10" fmla="*/ 326 w 237"/>
                  <a:gd name="T11" fmla="*/ 319 h 398"/>
                  <a:gd name="T12" fmla="*/ 110 w 237"/>
                  <a:gd name="T13" fmla="*/ 338 h 398"/>
                  <a:gd name="T14" fmla="*/ 117 w 237"/>
                  <a:gd name="T15" fmla="*/ 383 h 398"/>
                  <a:gd name="T16" fmla="*/ 86 w 237"/>
                  <a:gd name="T17" fmla="*/ 398 h 398"/>
                  <a:gd name="T18" fmla="*/ 61 w 237"/>
                  <a:gd name="T19" fmla="*/ 341 h 398"/>
                  <a:gd name="T20" fmla="*/ 46 w 237"/>
                  <a:gd name="T21" fmla="*/ 387 h 398"/>
                  <a:gd name="T22" fmla="*/ 17 w 237"/>
                  <a:gd name="T23" fmla="*/ 383 h 398"/>
                  <a:gd name="T24" fmla="*/ 11 w 237"/>
                  <a:gd name="T25" fmla="*/ 337 h 398"/>
                  <a:gd name="T26" fmla="*/ 1 w 237"/>
                  <a:gd name="T27" fmla="*/ 297 h 398"/>
                  <a:gd name="T28" fmla="*/ 0 w 237"/>
                  <a:gd name="T29" fmla="*/ 20 h 39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37"/>
                  <a:gd name="T46" fmla="*/ 0 h 398"/>
                  <a:gd name="T47" fmla="*/ 237 w 237"/>
                  <a:gd name="T48" fmla="*/ 398 h 39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37" h="398">
                    <a:moveTo>
                      <a:pt x="0" y="20"/>
                    </a:moveTo>
                    <a:lnTo>
                      <a:pt x="154" y="0"/>
                    </a:lnTo>
                    <a:lnTo>
                      <a:pt x="203" y="184"/>
                    </a:lnTo>
                    <a:lnTo>
                      <a:pt x="237" y="213"/>
                    </a:lnTo>
                    <a:lnTo>
                      <a:pt x="210" y="267"/>
                    </a:lnTo>
                    <a:lnTo>
                      <a:pt x="236" y="319"/>
                    </a:lnTo>
                    <a:lnTo>
                      <a:pt x="79" y="338"/>
                    </a:lnTo>
                    <a:lnTo>
                      <a:pt x="85" y="383"/>
                    </a:lnTo>
                    <a:lnTo>
                      <a:pt x="62" y="398"/>
                    </a:lnTo>
                    <a:lnTo>
                      <a:pt x="44" y="341"/>
                    </a:lnTo>
                    <a:lnTo>
                      <a:pt x="33" y="387"/>
                    </a:lnTo>
                    <a:lnTo>
                      <a:pt x="13" y="383"/>
                    </a:lnTo>
                    <a:lnTo>
                      <a:pt x="7" y="337"/>
                    </a:lnTo>
                    <a:lnTo>
                      <a:pt x="1" y="297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50">
                <a:extLst>
                  <a:ext uri="{FF2B5EF4-FFF2-40B4-BE49-F238E27FC236}">
                    <a16:creationId xmlns:a16="http://schemas.microsoft.com/office/drawing/2014/main" id="{541A760A-57EC-E64A-BAF7-68E6FD0B96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51517" y="2738448"/>
                <a:ext cx="333290" cy="379661"/>
              </a:xfrm>
              <a:custGeom>
                <a:avLst/>
                <a:gdLst>
                  <a:gd name="T0" fmla="*/ 0 w 328"/>
                  <a:gd name="T1" fmla="*/ 23 h 366"/>
                  <a:gd name="T2" fmla="*/ 4 w 328"/>
                  <a:gd name="T3" fmla="*/ 23 h 366"/>
                  <a:gd name="T4" fmla="*/ 111 w 328"/>
                  <a:gd name="T5" fmla="*/ 7 h 366"/>
                  <a:gd name="T6" fmla="*/ 206 w 328"/>
                  <a:gd name="T7" fmla="*/ 0 h 366"/>
                  <a:gd name="T8" fmla="*/ 192 w 328"/>
                  <a:gd name="T9" fmla="*/ 19 h 366"/>
                  <a:gd name="T10" fmla="*/ 221 w 328"/>
                  <a:gd name="T11" fmla="*/ 19 h 366"/>
                  <a:gd name="T12" fmla="*/ 384 w 328"/>
                  <a:gd name="T13" fmla="*/ 132 h 366"/>
                  <a:gd name="T14" fmla="*/ 446 w 328"/>
                  <a:gd name="T15" fmla="*/ 205 h 366"/>
                  <a:gd name="T16" fmla="*/ 455 w 328"/>
                  <a:gd name="T17" fmla="*/ 254 h 366"/>
                  <a:gd name="T18" fmla="*/ 434 w 328"/>
                  <a:gd name="T19" fmla="*/ 266 h 366"/>
                  <a:gd name="T20" fmla="*/ 446 w 328"/>
                  <a:gd name="T21" fmla="*/ 316 h 366"/>
                  <a:gd name="T22" fmla="*/ 402 w 328"/>
                  <a:gd name="T23" fmla="*/ 318 h 366"/>
                  <a:gd name="T24" fmla="*/ 402 w 328"/>
                  <a:gd name="T25" fmla="*/ 360 h 366"/>
                  <a:gd name="T26" fmla="*/ 364 w 328"/>
                  <a:gd name="T27" fmla="*/ 339 h 366"/>
                  <a:gd name="T28" fmla="*/ 130 w 328"/>
                  <a:gd name="T29" fmla="*/ 366 h 366"/>
                  <a:gd name="T30" fmla="*/ 78 w 328"/>
                  <a:gd name="T31" fmla="*/ 287 h 366"/>
                  <a:gd name="T32" fmla="*/ 115 w 328"/>
                  <a:gd name="T33" fmla="*/ 233 h 366"/>
                  <a:gd name="T34" fmla="*/ 65 w 328"/>
                  <a:gd name="T35" fmla="*/ 206 h 366"/>
                  <a:gd name="T36" fmla="*/ 0 w 328"/>
                  <a:gd name="T37" fmla="*/ 23 h 3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28"/>
                  <a:gd name="T58" fmla="*/ 0 h 366"/>
                  <a:gd name="T59" fmla="*/ 328 w 328"/>
                  <a:gd name="T60" fmla="*/ 366 h 3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28" h="366">
                    <a:moveTo>
                      <a:pt x="0" y="23"/>
                    </a:moveTo>
                    <a:lnTo>
                      <a:pt x="4" y="23"/>
                    </a:lnTo>
                    <a:lnTo>
                      <a:pt x="80" y="7"/>
                    </a:lnTo>
                    <a:lnTo>
                      <a:pt x="148" y="0"/>
                    </a:lnTo>
                    <a:lnTo>
                      <a:pt x="138" y="19"/>
                    </a:lnTo>
                    <a:lnTo>
                      <a:pt x="159" y="19"/>
                    </a:lnTo>
                    <a:lnTo>
                      <a:pt x="276" y="132"/>
                    </a:lnTo>
                    <a:lnTo>
                      <a:pt x="322" y="205"/>
                    </a:lnTo>
                    <a:lnTo>
                      <a:pt x="328" y="254"/>
                    </a:lnTo>
                    <a:lnTo>
                      <a:pt x="313" y="266"/>
                    </a:lnTo>
                    <a:lnTo>
                      <a:pt x="322" y="316"/>
                    </a:lnTo>
                    <a:lnTo>
                      <a:pt x="289" y="318"/>
                    </a:lnTo>
                    <a:lnTo>
                      <a:pt x="289" y="360"/>
                    </a:lnTo>
                    <a:lnTo>
                      <a:pt x="263" y="339"/>
                    </a:lnTo>
                    <a:lnTo>
                      <a:pt x="94" y="366"/>
                    </a:lnTo>
                    <a:lnTo>
                      <a:pt x="56" y="287"/>
                    </a:lnTo>
                    <a:lnTo>
                      <a:pt x="83" y="233"/>
                    </a:lnTo>
                    <a:lnTo>
                      <a:pt x="47" y="206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51">
                <a:extLst>
                  <a:ext uri="{FF2B5EF4-FFF2-40B4-BE49-F238E27FC236}">
                    <a16:creationId xmlns:a16="http://schemas.microsoft.com/office/drawing/2014/main" id="{ECB86159-140E-144D-916A-830ED0673C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519" y="2506337"/>
                <a:ext cx="522295" cy="251957"/>
              </a:xfrm>
              <a:custGeom>
                <a:avLst/>
                <a:gdLst>
                  <a:gd name="T0" fmla="*/ 25 w 516"/>
                  <a:gd name="T1" fmla="*/ 180 h 243"/>
                  <a:gd name="T2" fmla="*/ 0 w 516"/>
                  <a:gd name="T3" fmla="*/ 231 h 243"/>
                  <a:gd name="T4" fmla="*/ 93 w 516"/>
                  <a:gd name="T5" fmla="*/ 224 h 243"/>
                  <a:gd name="T6" fmla="*/ 128 w 516"/>
                  <a:gd name="T7" fmla="*/ 201 h 243"/>
                  <a:gd name="T8" fmla="*/ 253 w 516"/>
                  <a:gd name="T9" fmla="*/ 175 h 243"/>
                  <a:gd name="T10" fmla="*/ 287 w 516"/>
                  <a:gd name="T11" fmla="*/ 189 h 243"/>
                  <a:gd name="T12" fmla="*/ 369 w 516"/>
                  <a:gd name="T13" fmla="*/ 180 h 243"/>
                  <a:gd name="T14" fmla="*/ 369 w 516"/>
                  <a:gd name="T15" fmla="*/ 183 h 243"/>
                  <a:gd name="T16" fmla="*/ 494 w 516"/>
                  <a:gd name="T17" fmla="*/ 243 h 243"/>
                  <a:gd name="T18" fmla="*/ 565 w 516"/>
                  <a:gd name="T19" fmla="*/ 226 h 243"/>
                  <a:gd name="T20" fmla="*/ 608 w 516"/>
                  <a:gd name="T21" fmla="*/ 159 h 243"/>
                  <a:gd name="T22" fmla="*/ 677 w 516"/>
                  <a:gd name="T23" fmla="*/ 140 h 243"/>
                  <a:gd name="T24" fmla="*/ 711 w 516"/>
                  <a:gd name="T25" fmla="*/ 90 h 243"/>
                  <a:gd name="T26" fmla="*/ 708 w 516"/>
                  <a:gd name="T27" fmla="*/ 30 h 243"/>
                  <a:gd name="T28" fmla="*/ 701 w 516"/>
                  <a:gd name="T29" fmla="*/ 80 h 243"/>
                  <a:gd name="T30" fmla="*/ 661 w 516"/>
                  <a:gd name="T31" fmla="*/ 122 h 243"/>
                  <a:gd name="T32" fmla="*/ 646 w 516"/>
                  <a:gd name="T33" fmla="*/ 119 h 243"/>
                  <a:gd name="T34" fmla="*/ 594 w 516"/>
                  <a:gd name="T35" fmla="*/ 130 h 243"/>
                  <a:gd name="T36" fmla="*/ 594 w 516"/>
                  <a:gd name="T37" fmla="*/ 116 h 243"/>
                  <a:gd name="T38" fmla="*/ 646 w 516"/>
                  <a:gd name="T39" fmla="*/ 102 h 243"/>
                  <a:gd name="T40" fmla="*/ 597 w 516"/>
                  <a:gd name="T41" fmla="*/ 97 h 243"/>
                  <a:gd name="T42" fmla="*/ 652 w 516"/>
                  <a:gd name="T43" fmla="*/ 85 h 243"/>
                  <a:gd name="T44" fmla="*/ 674 w 516"/>
                  <a:gd name="T45" fmla="*/ 92 h 243"/>
                  <a:gd name="T46" fmla="*/ 685 w 516"/>
                  <a:gd name="T47" fmla="*/ 45 h 243"/>
                  <a:gd name="T48" fmla="*/ 672 w 516"/>
                  <a:gd name="T49" fmla="*/ 34 h 243"/>
                  <a:gd name="T50" fmla="*/ 607 w 516"/>
                  <a:gd name="T51" fmla="*/ 53 h 243"/>
                  <a:gd name="T52" fmla="*/ 608 w 516"/>
                  <a:gd name="T53" fmla="*/ 25 h 243"/>
                  <a:gd name="T54" fmla="*/ 635 w 516"/>
                  <a:gd name="T55" fmla="*/ 32 h 243"/>
                  <a:gd name="T56" fmla="*/ 672 w 516"/>
                  <a:gd name="T57" fmla="*/ 10 h 243"/>
                  <a:gd name="T58" fmla="*/ 651 w 516"/>
                  <a:gd name="T59" fmla="*/ 0 h 243"/>
                  <a:gd name="T60" fmla="*/ 438 w 516"/>
                  <a:gd name="T61" fmla="*/ 37 h 243"/>
                  <a:gd name="T62" fmla="*/ 179 w 516"/>
                  <a:gd name="T63" fmla="*/ 79 h 243"/>
                  <a:gd name="T64" fmla="*/ 60 w 516"/>
                  <a:gd name="T65" fmla="*/ 179 h 243"/>
                  <a:gd name="T66" fmla="*/ 25 w 516"/>
                  <a:gd name="T67" fmla="*/ 180 h 24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16"/>
                  <a:gd name="T103" fmla="*/ 0 h 243"/>
                  <a:gd name="T104" fmla="*/ 516 w 516"/>
                  <a:gd name="T105" fmla="*/ 243 h 24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16" h="243">
                    <a:moveTo>
                      <a:pt x="18" y="180"/>
                    </a:moveTo>
                    <a:lnTo>
                      <a:pt x="0" y="231"/>
                    </a:lnTo>
                    <a:lnTo>
                      <a:pt x="67" y="224"/>
                    </a:lnTo>
                    <a:lnTo>
                      <a:pt x="93" y="201"/>
                    </a:lnTo>
                    <a:lnTo>
                      <a:pt x="184" y="175"/>
                    </a:lnTo>
                    <a:lnTo>
                      <a:pt x="209" y="189"/>
                    </a:lnTo>
                    <a:lnTo>
                      <a:pt x="269" y="180"/>
                    </a:lnTo>
                    <a:lnTo>
                      <a:pt x="269" y="183"/>
                    </a:lnTo>
                    <a:lnTo>
                      <a:pt x="359" y="243"/>
                    </a:lnTo>
                    <a:lnTo>
                      <a:pt x="411" y="226"/>
                    </a:lnTo>
                    <a:lnTo>
                      <a:pt x="441" y="159"/>
                    </a:lnTo>
                    <a:lnTo>
                      <a:pt x="492" y="140"/>
                    </a:lnTo>
                    <a:lnTo>
                      <a:pt x="516" y="90"/>
                    </a:lnTo>
                    <a:lnTo>
                      <a:pt x="515" y="30"/>
                    </a:lnTo>
                    <a:lnTo>
                      <a:pt x="509" y="80"/>
                    </a:lnTo>
                    <a:lnTo>
                      <a:pt x="480" y="122"/>
                    </a:lnTo>
                    <a:lnTo>
                      <a:pt x="469" y="119"/>
                    </a:lnTo>
                    <a:lnTo>
                      <a:pt x="431" y="130"/>
                    </a:lnTo>
                    <a:lnTo>
                      <a:pt x="431" y="116"/>
                    </a:lnTo>
                    <a:lnTo>
                      <a:pt x="469" y="102"/>
                    </a:lnTo>
                    <a:lnTo>
                      <a:pt x="434" y="97"/>
                    </a:lnTo>
                    <a:lnTo>
                      <a:pt x="474" y="85"/>
                    </a:lnTo>
                    <a:lnTo>
                      <a:pt x="489" y="92"/>
                    </a:lnTo>
                    <a:lnTo>
                      <a:pt x="497" y="45"/>
                    </a:lnTo>
                    <a:lnTo>
                      <a:pt x="487" y="34"/>
                    </a:lnTo>
                    <a:lnTo>
                      <a:pt x="440" y="53"/>
                    </a:lnTo>
                    <a:lnTo>
                      <a:pt x="441" y="25"/>
                    </a:lnTo>
                    <a:lnTo>
                      <a:pt x="461" y="32"/>
                    </a:lnTo>
                    <a:lnTo>
                      <a:pt x="487" y="10"/>
                    </a:lnTo>
                    <a:lnTo>
                      <a:pt x="473" y="0"/>
                    </a:lnTo>
                    <a:lnTo>
                      <a:pt x="318" y="37"/>
                    </a:lnTo>
                    <a:lnTo>
                      <a:pt x="129" y="79"/>
                    </a:lnTo>
                    <a:lnTo>
                      <a:pt x="43" y="179"/>
                    </a:lnTo>
                    <a:lnTo>
                      <a:pt x="18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52">
                <a:extLst>
                  <a:ext uri="{FF2B5EF4-FFF2-40B4-BE49-F238E27FC236}">
                    <a16:creationId xmlns:a16="http://schemas.microsoft.com/office/drawing/2014/main" id="{27CB6AF1-7D6F-A546-A201-7E56D254E2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5249" y="2241437"/>
                <a:ext cx="72565" cy="99230"/>
              </a:xfrm>
              <a:custGeom>
                <a:avLst/>
                <a:gdLst>
                  <a:gd name="T0" fmla="*/ 0 w 72"/>
                  <a:gd name="T1" fmla="*/ 5 h 96"/>
                  <a:gd name="T2" fmla="*/ 20 w 72"/>
                  <a:gd name="T3" fmla="*/ 0 h 96"/>
                  <a:gd name="T4" fmla="*/ 66 w 72"/>
                  <a:gd name="T5" fmla="*/ 21 h 96"/>
                  <a:gd name="T6" fmla="*/ 66 w 72"/>
                  <a:gd name="T7" fmla="*/ 42 h 96"/>
                  <a:gd name="T8" fmla="*/ 97 w 72"/>
                  <a:gd name="T9" fmla="*/ 57 h 96"/>
                  <a:gd name="T10" fmla="*/ 99 w 72"/>
                  <a:gd name="T11" fmla="*/ 85 h 96"/>
                  <a:gd name="T12" fmla="*/ 48 w 72"/>
                  <a:gd name="T13" fmla="*/ 96 h 96"/>
                  <a:gd name="T14" fmla="*/ 0 w 72"/>
                  <a:gd name="T15" fmla="*/ 5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96"/>
                  <a:gd name="T26" fmla="*/ 72 w 72"/>
                  <a:gd name="T27" fmla="*/ 96 h 9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96">
                    <a:moveTo>
                      <a:pt x="0" y="5"/>
                    </a:moveTo>
                    <a:lnTo>
                      <a:pt x="15" y="0"/>
                    </a:lnTo>
                    <a:lnTo>
                      <a:pt x="48" y="21"/>
                    </a:lnTo>
                    <a:lnTo>
                      <a:pt x="48" y="42"/>
                    </a:lnTo>
                    <a:lnTo>
                      <a:pt x="71" y="57"/>
                    </a:lnTo>
                    <a:lnTo>
                      <a:pt x="72" y="85"/>
                    </a:lnTo>
                    <a:lnTo>
                      <a:pt x="35" y="9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53">
                <a:extLst>
                  <a:ext uri="{FF2B5EF4-FFF2-40B4-BE49-F238E27FC236}">
                    <a16:creationId xmlns:a16="http://schemas.microsoft.com/office/drawing/2014/main" id="{ABA26879-0ABC-6042-BB8D-1F077EBC7D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2585" y="1759096"/>
                <a:ext cx="388979" cy="347734"/>
              </a:xfrm>
              <a:custGeom>
                <a:avLst/>
                <a:gdLst>
                  <a:gd name="T0" fmla="*/ 40 w 384"/>
                  <a:gd name="T1" fmla="*/ 226 h 336"/>
                  <a:gd name="T2" fmla="*/ 92 w 384"/>
                  <a:gd name="T3" fmla="*/ 206 h 336"/>
                  <a:gd name="T4" fmla="*/ 158 w 384"/>
                  <a:gd name="T5" fmla="*/ 201 h 336"/>
                  <a:gd name="T6" fmla="*/ 177 w 384"/>
                  <a:gd name="T7" fmla="*/ 183 h 336"/>
                  <a:gd name="T8" fmla="*/ 198 w 384"/>
                  <a:gd name="T9" fmla="*/ 181 h 336"/>
                  <a:gd name="T10" fmla="*/ 212 w 384"/>
                  <a:gd name="T11" fmla="*/ 162 h 336"/>
                  <a:gd name="T12" fmla="*/ 235 w 384"/>
                  <a:gd name="T13" fmla="*/ 155 h 336"/>
                  <a:gd name="T14" fmla="*/ 225 w 384"/>
                  <a:gd name="T15" fmla="*/ 120 h 336"/>
                  <a:gd name="T16" fmla="*/ 211 w 384"/>
                  <a:gd name="T17" fmla="*/ 111 h 336"/>
                  <a:gd name="T18" fmla="*/ 240 w 384"/>
                  <a:gd name="T19" fmla="*/ 82 h 336"/>
                  <a:gd name="T20" fmla="*/ 258 w 384"/>
                  <a:gd name="T21" fmla="*/ 82 h 336"/>
                  <a:gd name="T22" fmla="*/ 320 w 384"/>
                  <a:gd name="T23" fmla="*/ 22 h 336"/>
                  <a:gd name="T24" fmla="*/ 414 w 384"/>
                  <a:gd name="T25" fmla="*/ 0 h 336"/>
                  <a:gd name="T26" fmla="*/ 425 w 384"/>
                  <a:gd name="T27" fmla="*/ 56 h 336"/>
                  <a:gd name="T28" fmla="*/ 430 w 384"/>
                  <a:gd name="T29" fmla="*/ 54 h 336"/>
                  <a:gd name="T30" fmla="*/ 452 w 384"/>
                  <a:gd name="T31" fmla="*/ 74 h 336"/>
                  <a:gd name="T32" fmla="*/ 453 w 384"/>
                  <a:gd name="T33" fmla="*/ 132 h 336"/>
                  <a:gd name="T34" fmla="*/ 482 w 384"/>
                  <a:gd name="T35" fmla="*/ 179 h 336"/>
                  <a:gd name="T36" fmla="*/ 493 w 384"/>
                  <a:gd name="T37" fmla="*/ 240 h 336"/>
                  <a:gd name="T38" fmla="*/ 495 w 384"/>
                  <a:gd name="T39" fmla="*/ 293 h 336"/>
                  <a:gd name="T40" fmla="*/ 530 w 384"/>
                  <a:gd name="T41" fmla="*/ 310 h 336"/>
                  <a:gd name="T42" fmla="*/ 505 w 384"/>
                  <a:gd name="T43" fmla="*/ 336 h 336"/>
                  <a:gd name="T44" fmla="*/ 444 w 384"/>
                  <a:gd name="T45" fmla="*/ 306 h 336"/>
                  <a:gd name="T46" fmla="*/ 412 w 384"/>
                  <a:gd name="T47" fmla="*/ 308 h 336"/>
                  <a:gd name="T48" fmla="*/ 380 w 384"/>
                  <a:gd name="T49" fmla="*/ 301 h 336"/>
                  <a:gd name="T50" fmla="*/ 381 w 384"/>
                  <a:gd name="T51" fmla="*/ 283 h 336"/>
                  <a:gd name="T52" fmla="*/ 362 w 384"/>
                  <a:gd name="T53" fmla="*/ 277 h 336"/>
                  <a:gd name="T54" fmla="*/ 15 w 384"/>
                  <a:gd name="T55" fmla="*/ 329 h 336"/>
                  <a:gd name="T56" fmla="*/ 0 w 384"/>
                  <a:gd name="T57" fmla="*/ 314 h 336"/>
                  <a:gd name="T58" fmla="*/ 52 w 384"/>
                  <a:gd name="T59" fmla="*/ 254 h 336"/>
                  <a:gd name="T60" fmla="*/ 40 w 384"/>
                  <a:gd name="T61" fmla="*/ 226 h 3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84"/>
                  <a:gd name="T94" fmla="*/ 0 h 336"/>
                  <a:gd name="T95" fmla="*/ 384 w 384"/>
                  <a:gd name="T96" fmla="*/ 336 h 3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84" h="336">
                    <a:moveTo>
                      <a:pt x="29" y="226"/>
                    </a:moveTo>
                    <a:lnTo>
                      <a:pt x="66" y="206"/>
                    </a:lnTo>
                    <a:lnTo>
                      <a:pt x="115" y="201"/>
                    </a:lnTo>
                    <a:lnTo>
                      <a:pt x="127" y="183"/>
                    </a:lnTo>
                    <a:lnTo>
                      <a:pt x="144" y="181"/>
                    </a:lnTo>
                    <a:lnTo>
                      <a:pt x="154" y="162"/>
                    </a:lnTo>
                    <a:lnTo>
                      <a:pt x="171" y="155"/>
                    </a:lnTo>
                    <a:lnTo>
                      <a:pt x="163" y="120"/>
                    </a:lnTo>
                    <a:lnTo>
                      <a:pt x="153" y="111"/>
                    </a:lnTo>
                    <a:lnTo>
                      <a:pt x="174" y="82"/>
                    </a:lnTo>
                    <a:lnTo>
                      <a:pt x="187" y="82"/>
                    </a:lnTo>
                    <a:lnTo>
                      <a:pt x="232" y="22"/>
                    </a:lnTo>
                    <a:lnTo>
                      <a:pt x="301" y="0"/>
                    </a:lnTo>
                    <a:lnTo>
                      <a:pt x="308" y="56"/>
                    </a:lnTo>
                    <a:lnTo>
                      <a:pt x="312" y="54"/>
                    </a:lnTo>
                    <a:lnTo>
                      <a:pt x="328" y="74"/>
                    </a:lnTo>
                    <a:lnTo>
                      <a:pt x="329" y="132"/>
                    </a:lnTo>
                    <a:lnTo>
                      <a:pt x="350" y="179"/>
                    </a:lnTo>
                    <a:lnTo>
                      <a:pt x="358" y="240"/>
                    </a:lnTo>
                    <a:lnTo>
                      <a:pt x="360" y="293"/>
                    </a:lnTo>
                    <a:lnTo>
                      <a:pt x="384" y="310"/>
                    </a:lnTo>
                    <a:lnTo>
                      <a:pt x="366" y="336"/>
                    </a:lnTo>
                    <a:lnTo>
                      <a:pt x="322" y="306"/>
                    </a:lnTo>
                    <a:lnTo>
                      <a:pt x="299" y="308"/>
                    </a:lnTo>
                    <a:lnTo>
                      <a:pt x="276" y="301"/>
                    </a:lnTo>
                    <a:lnTo>
                      <a:pt x="277" y="283"/>
                    </a:lnTo>
                    <a:lnTo>
                      <a:pt x="262" y="277"/>
                    </a:lnTo>
                    <a:lnTo>
                      <a:pt x="11" y="329"/>
                    </a:lnTo>
                    <a:lnTo>
                      <a:pt x="0" y="314"/>
                    </a:lnTo>
                    <a:lnTo>
                      <a:pt x="38" y="254"/>
                    </a:lnTo>
                    <a:lnTo>
                      <a:pt x="29" y="2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54">
                <a:extLst>
                  <a:ext uri="{FF2B5EF4-FFF2-40B4-BE49-F238E27FC236}">
                    <a16:creationId xmlns:a16="http://schemas.microsoft.com/office/drawing/2014/main" id="{01F5B545-2FD6-3F4D-8E94-6701361B17D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2284" y="2050744"/>
                <a:ext cx="113066" cy="75069"/>
              </a:xfrm>
              <a:custGeom>
                <a:avLst/>
                <a:gdLst>
                  <a:gd name="T0" fmla="*/ 0 w 112"/>
                  <a:gd name="T1" fmla="*/ 53 h 72"/>
                  <a:gd name="T2" fmla="*/ 63 w 112"/>
                  <a:gd name="T3" fmla="*/ 30 h 72"/>
                  <a:gd name="T4" fmla="*/ 124 w 112"/>
                  <a:gd name="T5" fmla="*/ 0 h 72"/>
                  <a:gd name="T6" fmla="*/ 135 w 112"/>
                  <a:gd name="T7" fmla="*/ 1 h 72"/>
                  <a:gd name="T8" fmla="*/ 153 w 112"/>
                  <a:gd name="T9" fmla="*/ 3 h 72"/>
                  <a:gd name="T10" fmla="*/ 92 w 112"/>
                  <a:gd name="T11" fmla="*/ 40 h 72"/>
                  <a:gd name="T12" fmla="*/ 17 w 112"/>
                  <a:gd name="T13" fmla="*/ 72 h 72"/>
                  <a:gd name="T14" fmla="*/ 0 w 112"/>
                  <a:gd name="T15" fmla="*/ 53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2"/>
                  <a:gd name="T25" fmla="*/ 0 h 72"/>
                  <a:gd name="T26" fmla="*/ 112 w 112"/>
                  <a:gd name="T27" fmla="*/ 72 h 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2" h="72">
                    <a:moveTo>
                      <a:pt x="0" y="53"/>
                    </a:moveTo>
                    <a:lnTo>
                      <a:pt x="46" y="30"/>
                    </a:lnTo>
                    <a:lnTo>
                      <a:pt x="91" y="0"/>
                    </a:lnTo>
                    <a:lnTo>
                      <a:pt x="99" y="1"/>
                    </a:lnTo>
                    <a:lnTo>
                      <a:pt x="112" y="3"/>
                    </a:lnTo>
                    <a:lnTo>
                      <a:pt x="68" y="40"/>
                    </a:lnTo>
                    <a:lnTo>
                      <a:pt x="13" y="72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5">
                <a:extLst>
                  <a:ext uri="{FF2B5EF4-FFF2-40B4-BE49-F238E27FC236}">
                    <a16:creationId xmlns:a16="http://schemas.microsoft.com/office/drawing/2014/main" id="{9A93072D-FB76-9F49-AD0C-4FBA96D26A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438" y="2376044"/>
                <a:ext cx="31220" cy="59538"/>
              </a:xfrm>
              <a:custGeom>
                <a:avLst/>
                <a:gdLst>
                  <a:gd name="T0" fmla="*/ 0 w 31"/>
                  <a:gd name="T1" fmla="*/ 5 h 57"/>
                  <a:gd name="T2" fmla="*/ 45 w 31"/>
                  <a:gd name="T3" fmla="*/ 0 h 57"/>
                  <a:gd name="T4" fmla="*/ 20 w 31"/>
                  <a:gd name="T5" fmla="*/ 57 h 57"/>
                  <a:gd name="T6" fmla="*/ 2 w 31"/>
                  <a:gd name="T7" fmla="*/ 55 h 57"/>
                  <a:gd name="T8" fmla="*/ 0 w 31"/>
                  <a:gd name="T9" fmla="*/ 5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7"/>
                  <a:gd name="T17" fmla="*/ 31 w 31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7">
                    <a:moveTo>
                      <a:pt x="0" y="5"/>
                    </a:moveTo>
                    <a:lnTo>
                      <a:pt x="31" y="0"/>
                    </a:lnTo>
                    <a:lnTo>
                      <a:pt x="14" y="57"/>
                    </a:lnTo>
                    <a:lnTo>
                      <a:pt x="2" y="5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1789BEC-C85B-B048-A53B-179AC28B971E}"/>
                  </a:ext>
                </a:extLst>
              </p:cNvPr>
              <p:cNvGrpSpPr/>
              <p:nvPr/>
            </p:nvGrpSpPr>
            <p:grpSpPr>
              <a:xfrm>
                <a:off x="3629792" y="3732871"/>
                <a:ext cx="589679" cy="422115"/>
                <a:chOff x="2627313" y="5527675"/>
                <a:chExt cx="920751" cy="644525"/>
              </a:xfrm>
              <a:grpFill/>
            </p:grpSpPr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00A89226-616C-8F42-9990-56E1DE97608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627313" y="5527675"/>
                  <a:ext cx="93663" cy="74613"/>
                </a:xfrm>
                <a:custGeom>
                  <a:avLst/>
                  <a:gdLst>
                    <a:gd name="T0" fmla="*/ 0 w 117"/>
                    <a:gd name="T1" fmla="*/ 55 h 95"/>
                    <a:gd name="T2" fmla="*/ 43 w 117"/>
                    <a:gd name="T3" fmla="*/ 95 h 95"/>
                    <a:gd name="T4" fmla="*/ 67 w 117"/>
                    <a:gd name="T5" fmla="*/ 94 h 95"/>
                    <a:gd name="T6" fmla="*/ 105 w 117"/>
                    <a:gd name="T7" fmla="*/ 71 h 95"/>
                    <a:gd name="T8" fmla="*/ 117 w 117"/>
                    <a:gd name="T9" fmla="*/ 20 h 95"/>
                    <a:gd name="T10" fmla="*/ 91 w 117"/>
                    <a:gd name="T11" fmla="*/ 0 h 95"/>
                    <a:gd name="T12" fmla="*/ 56 w 117"/>
                    <a:gd name="T13" fmla="*/ 6 h 95"/>
                    <a:gd name="T14" fmla="*/ 0 w 117"/>
                    <a:gd name="T15" fmla="*/ 55 h 9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7"/>
                    <a:gd name="T25" fmla="*/ 0 h 95"/>
                    <a:gd name="T26" fmla="*/ 117 w 117"/>
                    <a:gd name="T27" fmla="*/ 95 h 9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7" h="95">
                      <a:moveTo>
                        <a:pt x="0" y="55"/>
                      </a:moveTo>
                      <a:lnTo>
                        <a:pt x="43" y="95"/>
                      </a:lnTo>
                      <a:lnTo>
                        <a:pt x="67" y="94"/>
                      </a:lnTo>
                      <a:lnTo>
                        <a:pt x="105" y="71"/>
                      </a:lnTo>
                      <a:lnTo>
                        <a:pt x="117" y="20"/>
                      </a:lnTo>
                      <a:lnTo>
                        <a:pt x="91" y="0"/>
                      </a:lnTo>
                      <a:lnTo>
                        <a:pt x="56" y="6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1939BDD4-CABC-9E48-8AF6-B28008EBC22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11476" y="5635625"/>
                  <a:ext cx="106363" cy="90488"/>
                </a:xfrm>
                <a:custGeom>
                  <a:avLst/>
                  <a:gdLst>
                    <a:gd name="T0" fmla="*/ 0 w 134"/>
                    <a:gd name="T1" fmla="*/ 30 h 115"/>
                    <a:gd name="T2" fmla="*/ 29 w 134"/>
                    <a:gd name="T3" fmla="*/ 96 h 115"/>
                    <a:gd name="T4" fmla="*/ 59 w 134"/>
                    <a:gd name="T5" fmla="*/ 95 h 115"/>
                    <a:gd name="T6" fmla="*/ 62 w 134"/>
                    <a:gd name="T7" fmla="*/ 76 h 115"/>
                    <a:gd name="T8" fmla="*/ 102 w 134"/>
                    <a:gd name="T9" fmla="*/ 115 h 115"/>
                    <a:gd name="T10" fmla="*/ 134 w 134"/>
                    <a:gd name="T11" fmla="*/ 109 h 115"/>
                    <a:gd name="T12" fmla="*/ 127 w 134"/>
                    <a:gd name="T13" fmla="*/ 71 h 115"/>
                    <a:gd name="T14" fmla="*/ 97 w 134"/>
                    <a:gd name="T15" fmla="*/ 62 h 115"/>
                    <a:gd name="T16" fmla="*/ 71 w 134"/>
                    <a:gd name="T17" fmla="*/ 0 h 115"/>
                    <a:gd name="T18" fmla="*/ 0 w 134"/>
                    <a:gd name="T19" fmla="*/ 30 h 1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4"/>
                    <a:gd name="T31" fmla="*/ 0 h 115"/>
                    <a:gd name="T32" fmla="*/ 134 w 134"/>
                    <a:gd name="T33" fmla="*/ 115 h 11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4" h="115">
                      <a:moveTo>
                        <a:pt x="0" y="30"/>
                      </a:moveTo>
                      <a:lnTo>
                        <a:pt x="29" y="96"/>
                      </a:lnTo>
                      <a:lnTo>
                        <a:pt x="59" y="95"/>
                      </a:lnTo>
                      <a:lnTo>
                        <a:pt x="62" y="76"/>
                      </a:lnTo>
                      <a:lnTo>
                        <a:pt x="102" y="115"/>
                      </a:lnTo>
                      <a:lnTo>
                        <a:pt x="134" y="109"/>
                      </a:lnTo>
                      <a:lnTo>
                        <a:pt x="127" y="71"/>
                      </a:lnTo>
                      <a:lnTo>
                        <a:pt x="97" y="62"/>
                      </a:lnTo>
                      <a:lnTo>
                        <a:pt x="71" y="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098D8D90-954E-834C-8324-CCA81D4C65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082926" y="5730875"/>
                  <a:ext cx="107950" cy="30163"/>
                </a:xfrm>
                <a:custGeom>
                  <a:avLst/>
                  <a:gdLst>
                    <a:gd name="T0" fmla="*/ 0 w 138"/>
                    <a:gd name="T1" fmla="*/ 31 h 37"/>
                    <a:gd name="T2" fmla="*/ 15 w 138"/>
                    <a:gd name="T3" fmla="*/ 0 h 37"/>
                    <a:gd name="T4" fmla="*/ 138 w 138"/>
                    <a:gd name="T5" fmla="*/ 13 h 37"/>
                    <a:gd name="T6" fmla="*/ 112 w 138"/>
                    <a:gd name="T7" fmla="*/ 37 h 37"/>
                    <a:gd name="T8" fmla="*/ 0 w 138"/>
                    <a:gd name="T9" fmla="*/ 31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8"/>
                    <a:gd name="T16" fmla="*/ 0 h 37"/>
                    <a:gd name="T17" fmla="*/ 138 w 138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8" h="37">
                      <a:moveTo>
                        <a:pt x="0" y="31"/>
                      </a:moveTo>
                      <a:lnTo>
                        <a:pt x="15" y="0"/>
                      </a:lnTo>
                      <a:lnTo>
                        <a:pt x="138" y="13"/>
                      </a:lnTo>
                      <a:lnTo>
                        <a:pt x="11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EA3F9036-BDB4-D74E-A980-FF855CBBE8F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32138" y="5791200"/>
                  <a:ext cx="41275" cy="30163"/>
                </a:xfrm>
                <a:custGeom>
                  <a:avLst/>
                  <a:gdLst>
                    <a:gd name="T0" fmla="*/ 0 w 56"/>
                    <a:gd name="T1" fmla="*/ 0 h 40"/>
                    <a:gd name="T2" fmla="*/ 20 w 56"/>
                    <a:gd name="T3" fmla="*/ 40 h 40"/>
                    <a:gd name="T4" fmla="*/ 56 w 56"/>
                    <a:gd name="T5" fmla="*/ 23 h 40"/>
                    <a:gd name="T6" fmla="*/ 38 w 56"/>
                    <a:gd name="T7" fmla="*/ 0 h 40"/>
                    <a:gd name="T8" fmla="*/ 0 w 56"/>
                    <a:gd name="T9" fmla="*/ 0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"/>
                    <a:gd name="T16" fmla="*/ 0 h 40"/>
                    <a:gd name="T17" fmla="*/ 56 w 56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" h="40">
                      <a:moveTo>
                        <a:pt x="0" y="0"/>
                      </a:moveTo>
                      <a:lnTo>
                        <a:pt x="20" y="40"/>
                      </a:lnTo>
                      <a:lnTo>
                        <a:pt x="56" y="23"/>
                      </a:lnTo>
                      <a:lnTo>
                        <a:pt x="3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072F1E21-FA88-B843-A7E8-B9A0176068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94051" y="5764213"/>
                  <a:ext cx="138113" cy="80963"/>
                </a:xfrm>
                <a:custGeom>
                  <a:avLst/>
                  <a:gdLst>
                    <a:gd name="T0" fmla="*/ 0 w 172"/>
                    <a:gd name="T1" fmla="*/ 27 h 104"/>
                    <a:gd name="T2" fmla="*/ 22 w 172"/>
                    <a:gd name="T3" fmla="*/ 0 h 104"/>
                    <a:gd name="T4" fmla="*/ 47 w 172"/>
                    <a:gd name="T5" fmla="*/ 27 h 104"/>
                    <a:gd name="T6" fmla="*/ 106 w 172"/>
                    <a:gd name="T7" fmla="*/ 22 h 104"/>
                    <a:gd name="T8" fmla="*/ 172 w 172"/>
                    <a:gd name="T9" fmla="*/ 68 h 104"/>
                    <a:gd name="T10" fmla="*/ 148 w 172"/>
                    <a:gd name="T11" fmla="*/ 90 h 104"/>
                    <a:gd name="T12" fmla="*/ 68 w 172"/>
                    <a:gd name="T13" fmla="*/ 104 h 104"/>
                    <a:gd name="T14" fmla="*/ 54 w 172"/>
                    <a:gd name="T15" fmla="*/ 58 h 104"/>
                    <a:gd name="T16" fmla="*/ 23 w 172"/>
                    <a:gd name="T17" fmla="*/ 58 h 104"/>
                    <a:gd name="T18" fmla="*/ 0 w 172"/>
                    <a:gd name="T19" fmla="*/ 27 h 10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72"/>
                    <a:gd name="T31" fmla="*/ 0 h 104"/>
                    <a:gd name="T32" fmla="*/ 172 w 172"/>
                    <a:gd name="T33" fmla="*/ 104 h 10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72" h="104">
                      <a:moveTo>
                        <a:pt x="0" y="27"/>
                      </a:moveTo>
                      <a:lnTo>
                        <a:pt x="22" y="0"/>
                      </a:lnTo>
                      <a:lnTo>
                        <a:pt x="47" y="27"/>
                      </a:lnTo>
                      <a:lnTo>
                        <a:pt x="106" y="22"/>
                      </a:lnTo>
                      <a:lnTo>
                        <a:pt x="172" y="68"/>
                      </a:lnTo>
                      <a:lnTo>
                        <a:pt x="148" y="90"/>
                      </a:lnTo>
                      <a:lnTo>
                        <a:pt x="68" y="104"/>
                      </a:lnTo>
                      <a:lnTo>
                        <a:pt x="54" y="58"/>
                      </a:lnTo>
                      <a:lnTo>
                        <a:pt x="23" y="58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941F2E92-3BFE-0542-A338-D526F7731BB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317876" y="5911850"/>
                  <a:ext cx="230188" cy="260350"/>
                </a:xfrm>
                <a:custGeom>
                  <a:avLst/>
                  <a:gdLst>
                    <a:gd name="T0" fmla="*/ 0 w 289"/>
                    <a:gd name="T1" fmla="*/ 129 h 329"/>
                    <a:gd name="T2" fmla="*/ 39 w 289"/>
                    <a:gd name="T3" fmla="*/ 220 h 329"/>
                    <a:gd name="T4" fmla="*/ 33 w 289"/>
                    <a:gd name="T5" fmla="*/ 292 h 329"/>
                    <a:gd name="T6" fmla="*/ 93 w 289"/>
                    <a:gd name="T7" fmla="*/ 329 h 329"/>
                    <a:gd name="T8" fmla="*/ 127 w 289"/>
                    <a:gd name="T9" fmla="*/ 273 h 329"/>
                    <a:gd name="T10" fmla="*/ 250 w 289"/>
                    <a:gd name="T11" fmla="*/ 222 h 329"/>
                    <a:gd name="T12" fmla="*/ 289 w 289"/>
                    <a:gd name="T13" fmla="*/ 182 h 329"/>
                    <a:gd name="T14" fmla="*/ 189 w 289"/>
                    <a:gd name="T15" fmla="*/ 66 h 329"/>
                    <a:gd name="T16" fmla="*/ 47 w 289"/>
                    <a:gd name="T17" fmla="*/ 0 h 329"/>
                    <a:gd name="T18" fmla="*/ 34 w 289"/>
                    <a:gd name="T19" fmla="*/ 20 h 329"/>
                    <a:gd name="T20" fmla="*/ 50 w 289"/>
                    <a:gd name="T21" fmla="*/ 69 h 329"/>
                    <a:gd name="T22" fmla="*/ 0 w 289"/>
                    <a:gd name="T23" fmla="*/ 129 h 32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89"/>
                    <a:gd name="T37" fmla="*/ 0 h 329"/>
                    <a:gd name="T38" fmla="*/ 289 w 289"/>
                    <a:gd name="T39" fmla="*/ 329 h 32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89" h="329">
                      <a:moveTo>
                        <a:pt x="0" y="129"/>
                      </a:moveTo>
                      <a:lnTo>
                        <a:pt x="39" y="220"/>
                      </a:lnTo>
                      <a:lnTo>
                        <a:pt x="33" y="292"/>
                      </a:lnTo>
                      <a:lnTo>
                        <a:pt x="93" y="329"/>
                      </a:lnTo>
                      <a:lnTo>
                        <a:pt x="127" y="273"/>
                      </a:lnTo>
                      <a:lnTo>
                        <a:pt x="250" y="222"/>
                      </a:lnTo>
                      <a:lnTo>
                        <a:pt x="289" y="182"/>
                      </a:lnTo>
                      <a:lnTo>
                        <a:pt x="189" y="66"/>
                      </a:lnTo>
                      <a:lnTo>
                        <a:pt x="47" y="0"/>
                      </a:lnTo>
                      <a:lnTo>
                        <a:pt x="34" y="20"/>
                      </a:lnTo>
                      <a:lnTo>
                        <a:pt x="50" y="69"/>
                      </a:lnTo>
                      <a:lnTo>
                        <a:pt x="0" y="1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7ED9896-DE99-854C-BCE5-F15A7779CDFD}"/>
                  </a:ext>
                </a:extLst>
              </p:cNvPr>
              <p:cNvGrpSpPr/>
              <p:nvPr/>
            </p:nvGrpSpPr>
            <p:grpSpPr>
              <a:xfrm>
                <a:off x="2431544" y="3342987"/>
                <a:ext cx="1159024" cy="854627"/>
                <a:chOff x="890588" y="4932363"/>
                <a:chExt cx="1809750" cy="1304925"/>
              </a:xfrm>
              <a:grpFill/>
            </p:grpSpPr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3C5CEA10-2232-E94E-8F5F-3D785DF085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90588" y="6199188"/>
                  <a:ext cx="77788" cy="38100"/>
                </a:xfrm>
                <a:custGeom>
                  <a:avLst/>
                  <a:gdLst>
                    <a:gd name="T0" fmla="*/ 0 w 98"/>
                    <a:gd name="T1" fmla="*/ 48 h 48"/>
                    <a:gd name="T2" fmla="*/ 25 w 98"/>
                    <a:gd name="T3" fmla="*/ 22 h 48"/>
                    <a:gd name="T4" fmla="*/ 92 w 98"/>
                    <a:gd name="T5" fmla="*/ 0 h 48"/>
                    <a:gd name="T6" fmla="*/ 98 w 98"/>
                    <a:gd name="T7" fmla="*/ 9 h 48"/>
                    <a:gd name="T8" fmla="*/ 0 w 98"/>
                    <a:gd name="T9" fmla="*/ 48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8"/>
                    <a:gd name="T16" fmla="*/ 0 h 48"/>
                    <a:gd name="T17" fmla="*/ 98 w 98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8" h="48">
                      <a:moveTo>
                        <a:pt x="0" y="48"/>
                      </a:moveTo>
                      <a:lnTo>
                        <a:pt x="25" y="22"/>
                      </a:lnTo>
                      <a:lnTo>
                        <a:pt x="92" y="0"/>
                      </a:lnTo>
                      <a:lnTo>
                        <a:pt x="98" y="9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0B2D460A-EDE9-E24A-9E8B-00427D55DB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003301" y="6181725"/>
                  <a:ext cx="46038" cy="31750"/>
                </a:xfrm>
                <a:custGeom>
                  <a:avLst/>
                  <a:gdLst>
                    <a:gd name="T0" fmla="*/ 0 w 59"/>
                    <a:gd name="T1" fmla="*/ 39 h 39"/>
                    <a:gd name="T2" fmla="*/ 13 w 59"/>
                    <a:gd name="T3" fmla="*/ 0 h 39"/>
                    <a:gd name="T4" fmla="*/ 59 w 59"/>
                    <a:gd name="T5" fmla="*/ 7 h 39"/>
                    <a:gd name="T6" fmla="*/ 52 w 59"/>
                    <a:gd name="T7" fmla="*/ 31 h 39"/>
                    <a:gd name="T8" fmla="*/ 0 w 59"/>
                    <a:gd name="T9" fmla="*/ 39 h 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"/>
                    <a:gd name="T16" fmla="*/ 0 h 39"/>
                    <a:gd name="T17" fmla="*/ 59 w 59"/>
                    <a:gd name="T18" fmla="*/ 39 h 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" h="39">
                      <a:moveTo>
                        <a:pt x="0" y="39"/>
                      </a:moveTo>
                      <a:lnTo>
                        <a:pt x="13" y="0"/>
                      </a:lnTo>
                      <a:lnTo>
                        <a:pt x="59" y="7"/>
                      </a:lnTo>
                      <a:lnTo>
                        <a:pt x="52" y="31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2ECA92E9-28B0-8346-8A4E-382469BC91C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04901" y="6145213"/>
                  <a:ext cx="82550" cy="34925"/>
                </a:xfrm>
                <a:custGeom>
                  <a:avLst/>
                  <a:gdLst>
                    <a:gd name="T0" fmla="*/ 0 w 107"/>
                    <a:gd name="T1" fmla="*/ 44 h 44"/>
                    <a:gd name="T2" fmla="*/ 25 w 107"/>
                    <a:gd name="T3" fmla="*/ 0 h 44"/>
                    <a:gd name="T4" fmla="*/ 90 w 107"/>
                    <a:gd name="T5" fmla="*/ 0 h 44"/>
                    <a:gd name="T6" fmla="*/ 107 w 107"/>
                    <a:gd name="T7" fmla="*/ 40 h 44"/>
                    <a:gd name="T8" fmla="*/ 36 w 107"/>
                    <a:gd name="T9" fmla="*/ 31 h 44"/>
                    <a:gd name="T10" fmla="*/ 0 w 107"/>
                    <a:gd name="T11" fmla="*/ 44 h 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7"/>
                    <a:gd name="T19" fmla="*/ 0 h 44"/>
                    <a:gd name="T20" fmla="*/ 107 w 107"/>
                    <a:gd name="T21" fmla="*/ 44 h 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7" h="44">
                      <a:moveTo>
                        <a:pt x="0" y="44"/>
                      </a:moveTo>
                      <a:lnTo>
                        <a:pt x="25" y="0"/>
                      </a:lnTo>
                      <a:lnTo>
                        <a:pt x="90" y="0"/>
                      </a:lnTo>
                      <a:lnTo>
                        <a:pt x="107" y="40"/>
                      </a:lnTo>
                      <a:lnTo>
                        <a:pt x="36" y="31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DC66BEEC-0341-CD4C-A7A3-51BDFC4150A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82688" y="4932363"/>
                  <a:ext cx="1517650" cy="1281113"/>
                </a:xfrm>
                <a:custGeom>
                  <a:avLst/>
                  <a:gdLst>
                    <a:gd name="T0" fmla="*/ 157 w 1915"/>
                    <a:gd name="T1" fmla="*/ 1476 h 1617"/>
                    <a:gd name="T2" fmla="*/ 364 w 1915"/>
                    <a:gd name="T3" fmla="*/ 1358 h 1617"/>
                    <a:gd name="T4" fmla="*/ 371 w 1915"/>
                    <a:gd name="T5" fmla="*/ 1215 h 1617"/>
                    <a:gd name="T6" fmla="*/ 295 w 1915"/>
                    <a:gd name="T7" fmla="*/ 1205 h 1617"/>
                    <a:gd name="T8" fmla="*/ 150 w 1915"/>
                    <a:gd name="T9" fmla="*/ 1198 h 1617"/>
                    <a:gd name="T10" fmla="*/ 213 w 1915"/>
                    <a:gd name="T11" fmla="*/ 1008 h 1617"/>
                    <a:gd name="T12" fmla="*/ 83 w 1915"/>
                    <a:gd name="T13" fmla="*/ 1006 h 1617"/>
                    <a:gd name="T14" fmla="*/ 95 w 1915"/>
                    <a:gd name="T15" fmla="*/ 941 h 1617"/>
                    <a:gd name="T16" fmla="*/ 43 w 1915"/>
                    <a:gd name="T17" fmla="*/ 870 h 1617"/>
                    <a:gd name="T18" fmla="*/ 229 w 1915"/>
                    <a:gd name="T19" fmla="*/ 755 h 1617"/>
                    <a:gd name="T20" fmla="*/ 335 w 1915"/>
                    <a:gd name="T21" fmla="*/ 645 h 1617"/>
                    <a:gd name="T22" fmla="*/ 182 w 1915"/>
                    <a:gd name="T23" fmla="*/ 604 h 1617"/>
                    <a:gd name="T24" fmla="*/ 271 w 1915"/>
                    <a:gd name="T25" fmla="*/ 408 h 1617"/>
                    <a:gd name="T26" fmla="*/ 400 w 1915"/>
                    <a:gd name="T27" fmla="*/ 462 h 1617"/>
                    <a:gd name="T28" fmla="*/ 424 w 1915"/>
                    <a:gd name="T29" fmla="*/ 468 h 1617"/>
                    <a:gd name="T30" fmla="*/ 322 w 1915"/>
                    <a:gd name="T31" fmla="*/ 365 h 1617"/>
                    <a:gd name="T32" fmla="*/ 289 w 1915"/>
                    <a:gd name="T33" fmla="*/ 157 h 1617"/>
                    <a:gd name="T34" fmla="*/ 544 w 1915"/>
                    <a:gd name="T35" fmla="*/ 51 h 1617"/>
                    <a:gd name="T36" fmla="*/ 675 w 1915"/>
                    <a:gd name="T37" fmla="*/ 0 h 1617"/>
                    <a:gd name="T38" fmla="*/ 759 w 1915"/>
                    <a:gd name="T39" fmla="*/ 79 h 1617"/>
                    <a:gd name="T40" fmla="*/ 945 w 1915"/>
                    <a:gd name="T41" fmla="*/ 137 h 1617"/>
                    <a:gd name="T42" fmla="*/ 1117 w 1915"/>
                    <a:gd name="T43" fmla="*/ 170 h 1617"/>
                    <a:gd name="T44" fmla="*/ 1368 w 1915"/>
                    <a:gd name="T45" fmla="*/ 1164 h 1617"/>
                    <a:gd name="T46" fmla="*/ 1525 w 1915"/>
                    <a:gd name="T47" fmla="*/ 1192 h 1617"/>
                    <a:gd name="T48" fmla="*/ 1605 w 1915"/>
                    <a:gd name="T49" fmla="*/ 1218 h 1617"/>
                    <a:gd name="T50" fmla="*/ 1838 w 1915"/>
                    <a:gd name="T51" fmla="*/ 1465 h 1617"/>
                    <a:gd name="T52" fmla="*/ 1890 w 1915"/>
                    <a:gd name="T53" fmla="*/ 1617 h 1617"/>
                    <a:gd name="T54" fmla="*/ 1859 w 1915"/>
                    <a:gd name="T55" fmla="*/ 1561 h 1617"/>
                    <a:gd name="T56" fmla="*/ 1798 w 1915"/>
                    <a:gd name="T57" fmla="*/ 1542 h 1617"/>
                    <a:gd name="T58" fmla="*/ 1780 w 1915"/>
                    <a:gd name="T59" fmla="*/ 1501 h 1617"/>
                    <a:gd name="T60" fmla="*/ 1758 w 1915"/>
                    <a:gd name="T61" fmla="*/ 1461 h 1617"/>
                    <a:gd name="T62" fmla="*/ 1689 w 1915"/>
                    <a:gd name="T63" fmla="*/ 1412 h 1617"/>
                    <a:gd name="T64" fmla="*/ 1654 w 1915"/>
                    <a:gd name="T65" fmla="*/ 1331 h 1617"/>
                    <a:gd name="T66" fmla="*/ 1627 w 1915"/>
                    <a:gd name="T67" fmla="*/ 1309 h 1617"/>
                    <a:gd name="T68" fmla="*/ 1570 w 1915"/>
                    <a:gd name="T69" fmla="*/ 1218 h 1617"/>
                    <a:gd name="T70" fmla="*/ 1666 w 1915"/>
                    <a:gd name="T71" fmla="*/ 1354 h 1617"/>
                    <a:gd name="T72" fmla="*/ 1668 w 1915"/>
                    <a:gd name="T73" fmla="*/ 1409 h 1617"/>
                    <a:gd name="T74" fmla="*/ 1642 w 1915"/>
                    <a:gd name="T75" fmla="*/ 1437 h 1617"/>
                    <a:gd name="T76" fmla="*/ 1582 w 1915"/>
                    <a:gd name="T77" fmla="*/ 1314 h 1617"/>
                    <a:gd name="T78" fmla="*/ 1532 w 1915"/>
                    <a:gd name="T79" fmla="*/ 1268 h 1617"/>
                    <a:gd name="T80" fmla="*/ 1516 w 1915"/>
                    <a:gd name="T81" fmla="*/ 1319 h 1617"/>
                    <a:gd name="T82" fmla="*/ 1349 w 1915"/>
                    <a:gd name="T83" fmla="*/ 1182 h 1617"/>
                    <a:gd name="T84" fmla="*/ 1282 w 1915"/>
                    <a:gd name="T85" fmla="*/ 1198 h 1617"/>
                    <a:gd name="T86" fmla="*/ 1048 w 1915"/>
                    <a:gd name="T87" fmla="*/ 1150 h 1617"/>
                    <a:gd name="T88" fmla="*/ 997 w 1915"/>
                    <a:gd name="T89" fmla="*/ 1106 h 1617"/>
                    <a:gd name="T90" fmla="*/ 920 w 1915"/>
                    <a:gd name="T91" fmla="*/ 1081 h 1617"/>
                    <a:gd name="T92" fmla="*/ 913 w 1915"/>
                    <a:gd name="T93" fmla="*/ 1097 h 1617"/>
                    <a:gd name="T94" fmla="*/ 972 w 1915"/>
                    <a:gd name="T95" fmla="*/ 1195 h 1617"/>
                    <a:gd name="T96" fmla="*/ 863 w 1915"/>
                    <a:gd name="T97" fmla="*/ 1169 h 1617"/>
                    <a:gd name="T98" fmla="*/ 835 w 1915"/>
                    <a:gd name="T99" fmla="*/ 1202 h 1617"/>
                    <a:gd name="T100" fmla="*/ 742 w 1915"/>
                    <a:gd name="T101" fmla="*/ 1237 h 1617"/>
                    <a:gd name="T102" fmla="*/ 756 w 1915"/>
                    <a:gd name="T103" fmla="*/ 1198 h 1617"/>
                    <a:gd name="T104" fmla="*/ 862 w 1915"/>
                    <a:gd name="T105" fmla="*/ 1021 h 1617"/>
                    <a:gd name="T106" fmla="*/ 686 w 1915"/>
                    <a:gd name="T107" fmla="*/ 1131 h 1617"/>
                    <a:gd name="T108" fmla="*/ 614 w 1915"/>
                    <a:gd name="T109" fmla="*/ 1279 h 1617"/>
                    <a:gd name="T110" fmla="*/ 218 w 1915"/>
                    <a:gd name="T111" fmla="*/ 1505 h 1617"/>
                    <a:gd name="T112" fmla="*/ 50 w 1915"/>
                    <a:gd name="T113" fmla="*/ 1552 h 161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915"/>
                    <a:gd name="T172" fmla="*/ 0 h 1617"/>
                    <a:gd name="T173" fmla="*/ 1915 w 1915"/>
                    <a:gd name="T174" fmla="*/ 1617 h 161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915" h="1617">
                      <a:moveTo>
                        <a:pt x="0" y="1544"/>
                      </a:moveTo>
                      <a:lnTo>
                        <a:pt x="16" y="1521"/>
                      </a:lnTo>
                      <a:lnTo>
                        <a:pt x="30" y="1523"/>
                      </a:lnTo>
                      <a:lnTo>
                        <a:pt x="109" y="1466"/>
                      </a:lnTo>
                      <a:lnTo>
                        <a:pt x="157" y="1476"/>
                      </a:lnTo>
                      <a:lnTo>
                        <a:pt x="170" y="1498"/>
                      </a:lnTo>
                      <a:lnTo>
                        <a:pt x="173" y="1475"/>
                      </a:lnTo>
                      <a:lnTo>
                        <a:pt x="221" y="1442"/>
                      </a:lnTo>
                      <a:lnTo>
                        <a:pt x="296" y="1413"/>
                      </a:lnTo>
                      <a:lnTo>
                        <a:pt x="364" y="1358"/>
                      </a:lnTo>
                      <a:lnTo>
                        <a:pt x="380" y="1364"/>
                      </a:lnTo>
                      <a:lnTo>
                        <a:pt x="392" y="1293"/>
                      </a:lnTo>
                      <a:lnTo>
                        <a:pt x="431" y="1237"/>
                      </a:lnTo>
                      <a:lnTo>
                        <a:pt x="362" y="1243"/>
                      </a:lnTo>
                      <a:lnTo>
                        <a:pt x="371" y="1215"/>
                      </a:lnTo>
                      <a:lnTo>
                        <a:pt x="394" y="1217"/>
                      </a:lnTo>
                      <a:lnTo>
                        <a:pt x="372" y="1203"/>
                      </a:lnTo>
                      <a:lnTo>
                        <a:pt x="338" y="1236"/>
                      </a:lnTo>
                      <a:lnTo>
                        <a:pt x="335" y="1260"/>
                      </a:lnTo>
                      <a:lnTo>
                        <a:pt x="295" y="1205"/>
                      </a:lnTo>
                      <a:lnTo>
                        <a:pt x="282" y="1215"/>
                      </a:lnTo>
                      <a:lnTo>
                        <a:pt x="260" y="1188"/>
                      </a:lnTo>
                      <a:lnTo>
                        <a:pt x="208" y="1208"/>
                      </a:lnTo>
                      <a:lnTo>
                        <a:pt x="195" y="1212"/>
                      </a:lnTo>
                      <a:lnTo>
                        <a:pt x="150" y="1198"/>
                      </a:lnTo>
                      <a:lnTo>
                        <a:pt x="196" y="1160"/>
                      </a:lnTo>
                      <a:lnTo>
                        <a:pt x="183" y="1152"/>
                      </a:lnTo>
                      <a:lnTo>
                        <a:pt x="198" y="1125"/>
                      </a:lnTo>
                      <a:lnTo>
                        <a:pt x="190" y="1046"/>
                      </a:lnTo>
                      <a:lnTo>
                        <a:pt x="213" y="1008"/>
                      </a:lnTo>
                      <a:lnTo>
                        <a:pt x="174" y="1036"/>
                      </a:lnTo>
                      <a:lnTo>
                        <a:pt x="177" y="1060"/>
                      </a:lnTo>
                      <a:lnTo>
                        <a:pt x="143" y="1081"/>
                      </a:lnTo>
                      <a:lnTo>
                        <a:pt x="98" y="1066"/>
                      </a:lnTo>
                      <a:lnTo>
                        <a:pt x="83" y="1006"/>
                      </a:lnTo>
                      <a:lnTo>
                        <a:pt x="53" y="976"/>
                      </a:lnTo>
                      <a:lnTo>
                        <a:pt x="54" y="961"/>
                      </a:lnTo>
                      <a:lnTo>
                        <a:pt x="72" y="961"/>
                      </a:lnTo>
                      <a:lnTo>
                        <a:pt x="81" y="947"/>
                      </a:lnTo>
                      <a:lnTo>
                        <a:pt x="95" y="941"/>
                      </a:lnTo>
                      <a:lnTo>
                        <a:pt x="81" y="938"/>
                      </a:lnTo>
                      <a:lnTo>
                        <a:pt x="93" y="928"/>
                      </a:lnTo>
                      <a:lnTo>
                        <a:pt x="75" y="908"/>
                      </a:lnTo>
                      <a:lnTo>
                        <a:pt x="68" y="918"/>
                      </a:lnTo>
                      <a:lnTo>
                        <a:pt x="43" y="870"/>
                      </a:lnTo>
                      <a:lnTo>
                        <a:pt x="59" y="836"/>
                      </a:lnTo>
                      <a:lnTo>
                        <a:pt x="146" y="777"/>
                      </a:lnTo>
                      <a:lnTo>
                        <a:pt x="169" y="735"/>
                      </a:lnTo>
                      <a:lnTo>
                        <a:pt x="187" y="728"/>
                      </a:lnTo>
                      <a:lnTo>
                        <a:pt x="229" y="755"/>
                      </a:lnTo>
                      <a:lnTo>
                        <a:pt x="261" y="746"/>
                      </a:lnTo>
                      <a:lnTo>
                        <a:pt x="275" y="726"/>
                      </a:lnTo>
                      <a:lnTo>
                        <a:pt x="339" y="735"/>
                      </a:lnTo>
                      <a:lnTo>
                        <a:pt x="353" y="670"/>
                      </a:lnTo>
                      <a:lnTo>
                        <a:pt x="335" y="645"/>
                      </a:lnTo>
                      <a:lnTo>
                        <a:pt x="377" y="622"/>
                      </a:lnTo>
                      <a:lnTo>
                        <a:pt x="338" y="608"/>
                      </a:lnTo>
                      <a:lnTo>
                        <a:pt x="283" y="643"/>
                      </a:lnTo>
                      <a:lnTo>
                        <a:pt x="278" y="609"/>
                      </a:lnTo>
                      <a:lnTo>
                        <a:pt x="182" y="604"/>
                      </a:lnTo>
                      <a:lnTo>
                        <a:pt x="139" y="566"/>
                      </a:lnTo>
                      <a:lnTo>
                        <a:pt x="132" y="501"/>
                      </a:lnTo>
                      <a:lnTo>
                        <a:pt x="164" y="513"/>
                      </a:lnTo>
                      <a:lnTo>
                        <a:pt x="96" y="446"/>
                      </a:lnTo>
                      <a:lnTo>
                        <a:pt x="271" y="408"/>
                      </a:lnTo>
                      <a:lnTo>
                        <a:pt x="297" y="416"/>
                      </a:lnTo>
                      <a:lnTo>
                        <a:pt x="275" y="447"/>
                      </a:lnTo>
                      <a:lnTo>
                        <a:pt x="365" y="489"/>
                      </a:lnTo>
                      <a:lnTo>
                        <a:pt x="406" y="476"/>
                      </a:lnTo>
                      <a:lnTo>
                        <a:pt x="400" y="462"/>
                      </a:lnTo>
                      <a:lnTo>
                        <a:pt x="369" y="454"/>
                      </a:lnTo>
                      <a:lnTo>
                        <a:pt x="351" y="393"/>
                      </a:lnTo>
                      <a:lnTo>
                        <a:pt x="375" y="414"/>
                      </a:lnTo>
                      <a:lnTo>
                        <a:pt x="384" y="447"/>
                      </a:lnTo>
                      <a:lnTo>
                        <a:pt x="424" y="468"/>
                      </a:lnTo>
                      <a:lnTo>
                        <a:pt x="463" y="466"/>
                      </a:lnTo>
                      <a:lnTo>
                        <a:pt x="453" y="445"/>
                      </a:lnTo>
                      <a:lnTo>
                        <a:pt x="387" y="428"/>
                      </a:lnTo>
                      <a:lnTo>
                        <a:pt x="399" y="393"/>
                      </a:lnTo>
                      <a:lnTo>
                        <a:pt x="322" y="365"/>
                      </a:lnTo>
                      <a:lnTo>
                        <a:pt x="320" y="313"/>
                      </a:lnTo>
                      <a:lnTo>
                        <a:pt x="297" y="277"/>
                      </a:lnTo>
                      <a:lnTo>
                        <a:pt x="242" y="211"/>
                      </a:lnTo>
                      <a:lnTo>
                        <a:pt x="262" y="208"/>
                      </a:lnTo>
                      <a:lnTo>
                        <a:pt x="289" y="157"/>
                      </a:lnTo>
                      <a:lnTo>
                        <a:pt x="354" y="181"/>
                      </a:lnTo>
                      <a:lnTo>
                        <a:pt x="403" y="156"/>
                      </a:lnTo>
                      <a:lnTo>
                        <a:pt x="477" y="69"/>
                      </a:lnTo>
                      <a:lnTo>
                        <a:pt x="498" y="82"/>
                      </a:lnTo>
                      <a:lnTo>
                        <a:pt x="544" y="51"/>
                      </a:lnTo>
                      <a:lnTo>
                        <a:pt x="545" y="77"/>
                      </a:lnTo>
                      <a:lnTo>
                        <a:pt x="570" y="71"/>
                      </a:lnTo>
                      <a:lnTo>
                        <a:pt x="557" y="56"/>
                      </a:lnTo>
                      <a:lnTo>
                        <a:pt x="626" y="46"/>
                      </a:lnTo>
                      <a:lnTo>
                        <a:pt x="675" y="0"/>
                      </a:lnTo>
                      <a:lnTo>
                        <a:pt x="707" y="32"/>
                      </a:lnTo>
                      <a:lnTo>
                        <a:pt x="696" y="69"/>
                      </a:lnTo>
                      <a:lnTo>
                        <a:pt x="718" y="71"/>
                      </a:lnTo>
                      <a:lnTo>
                        <a:pt x="727" y="37"/>
                      </a:lnTo>
                      <a:lnTo>
                        <a:pt x="759" y="79"/>
                      </a:lnTo>
                      <a:lnTo>
                        <a:pt x="813" y="79"/>
                      </a:lnTo>
                      <a:lnTo>
                        <a:pt x="821" y="118"/>
                      </a:lnTo>
                      <a:lnTo>
                        <a:pt x="921" y="129"/>
                      </a:lnTo>
                      <a:lnTo>
                        <a:pt x="920" y="149"/>
                      </a:lnTo>
                      <a:lnTo>
                        <a:pt x="945" y="137"/>
                      </a:lnTo>
                      <a:lnTo>
                        <a:pt x="970" y="167"/>
                      </a:lnTo>
                      <a:lnTo>
                        <a:pt x="1022" y="157"/>
                      </a:lnTo>
                      <a:lnTo>
                        <a:pt x="1070" y="181"/>
                      </a:lnTo>
                      <a:lnTo>
                        <a:pt x="1117" y="159"/>
                      </a:lnTo>
                      <a:lnTo>
                        <a:pt x="1117" y="170"/>
                      </a:lnTo>
                      <a:lnTo>
                        <a:pt x="1135" y="166"/>
                      </a:lnTo>
                      <a:lnTo>
                        <a:pt x="1217" y="206"/>
                      </a:lnTo>
                      <a:lnTo>
                        <a:pt x="1278" y="1143"/>
                      </a:lnTo>
                      <a:lnTo>
                        <a:pt x="1370" y="1140"/>
                      </a:lnTo>
                      <a:lnTo>
                        <a:pt x="1368" y="1164"/>
                      </a:lnTo>
                      <a:lnTo>
                        <a:pt x="1399" y="1188"/>
                      </a:lnTo>
                      <a:lnTo>
                        <a:pt x="1455" y="1233"/>
                      </a:lnTo>
                      <a:lnTo>
                        <a:pt x="1465" y="1259"/>
                      </a:lnTo>
                      <a:lnTo>
                        <a:pt x="1512" y="1230"/>
                      </a:lnTo>
                      <a:lnTo>
                        <a:pt x="1525" y="1192"/>
                      </a:lnTo>
                      <a:lnTo>
                        <a:pt x="1551" y="1177"/>
                      </a:lnTo>
                      <a:lnTo>
                        <a:pt x="1557" y="1170"/>
                      </a:lnTo>
                      <a:lnTo>
                        <a:pt x="1588" y="1192"/>
                      </a:lnTo>
                      <a:lnTo>
                        <a:pt x="1585" y="1217"/>
                      </a:lnTo>
                      <a:lnTo>
                        <a:pt x="1605" y="1218"/>
                      </a:lnTo>
                      <a:lnTo>
                        <a:pt x="1617" y="1228"/>
                      </a:lnTo>
                      <a:lnTo>
                        <a:pt x="1627" y="1246"/>
                      </a:lnTo>
                      <a:lnTo>
                        <a:pt x="1657" y="1262"/>
                      </a:lnTo>
                      <a:lnTo>
                        <a:pt x="1796" y="1455"/>
                      </a:lnTo>
                      <a:lnTo>
                        <a:pt x="1838" y="1465"/>
                      </a:lnTo>
                      <a:lnTo>
                        <a:pt x="1908" y="1491"/>
                      </a:lnTo>
                      <a:lnTo>
                        <a:pt x="1915" y="1507"/>
                      </a:lnTo>
                      <a:lnTo>
                        <a:pt x="1900" y="1521"/>
                      </a:lnTo>
                      <a:lnTo>
                        <a:pt x="1903" y="1553"/>
                      </a:lnTo>
                      <a:lnTo>
                        <a:pt x="1890" y="1617"/>
                      </a:lnTo>
                      <a:lnTo>
                        <a:pt x="1882" y="1605"/>
                      </a:lnTo>
                      <a:lnTo>
                        <a:pt x="1869" y="1615"/>
                      </a:lnTo>
                      <a:lnTo>
                        <a:pt x="1854" y="1602"/>
                      </a:lnTo>
                      <a:lnTo>
                        <a:pt x="1876" y="1583"/>
                      </a:lnTo>
                      <a:lnTo>
                        <a:pt x="1859" y="1561"/>
                      </a:lnTo>
                      <a:lnTo>
                        <a:pt x="1859" y="1547"/>
                      </a:lnTo>
                      <a:lnTo>
                        <a:pt x="1838" y="1503"/>
                      </a:lnTo>
                      <a:lnTo>
                        <a:pt x="1825" y="1503"/>
                      </a:lnTo>
                      <a:lnTo>
                        <a:pt x="1802" y="1520"/>
                      </a:lnTo>
                      <a:lnTo>
                        <a:pt x="1798" y="1542"/>
                      </a:lnTo>
                      <a:lnTo>
                        <a:pt x="1777" y="1548"/>
                      </a:lnTo>
                      <a:lnTo>
                        <a:pt x="1774" y="1542"/>
                      </a:lnTo>
                      <a:lnTo>
                        <a:pt x="1790" y="1516"/>
                      </a:lnTo>
                      <a:lnTo>
                        <a:pt x="1794" y="1491"/>
                      </a:lnTo>
                      <a:lnTo>
                        <a:pt x="1780" y="1501"/>
                      </a:lnTo>
                      <a:lnTo>
                        <a:pt x="1776" y="1521"/>
                      </a:lnTo>
                      <a:lnTo>
                        <a:pt x="1727" y="1489"/>
                      </a:lnTo>
                      <a:lnTo>
                        <a:pt x="1729" y="1478"/>
                      </a:lnTo>
                      <a:lnTo>
                        <a:pt x="1754" y="1479"/>
                      </a:lnTo>
                      <a:lnTo>
                        <a:pt x="1758" y="1461"/>
                      </a:lnTo>
                      <a:lnTo>
                        <a:pt x="1774" y="1453"/>
                      </a:lnTo>
                      <a:lnTo>
                        <a:pt x="1772" y="1444"/>
                      </a:lnTo>
                      <a:lnTo>
                        <a:pt x="1747" y="1448"/>
                      </a:lnTo>
                      <a:lnTo>
                        <a:pt x="1739" y="1413"/>
                      </a:lnTo>
                      <a:lnTo>
                        <a:pt x="1689" y="1412"/>
                      </a:lnTo>
                      <a:lnTo>
                        <a:pt x="1676" y="1373"/>
                      </a:lnTo>
                      <a:lnTo>
                        <a:pt x="1689" y="1340"/>
                      </a:lnTo>
                      <a:lnTo>
                        <a:pt x="1672" y="1345"/>
                      </a:lnTo>
                      <a:lnTo>
                        <a:pt x="1664" y="1321"/>
                      </a:lnTo>
                      <a:lnTo>
                        <a:pt x="1654" y="1331"/>
                      </a:lnTo>
                      <a:lnTo>
                        <a:pt x="1646" y="1320"/>
                      </a:lnTo>
                      <a:lnTo>
                        <a:pt x="1657" y="1290"/>
                      </a:lnTo>
                      <a:lnTo>
                        <a:pt x="1647" y="1287"/>
                      </a:lnTo>
                      <a:lnTo>
                        <a:pt x="1643" y="1303"/>
                      </a:lnTo>
                      <a:lnTo>
                        <a:pt x="1627" y="1309"/>
                      </a:lnTo>
                      <a:lnTo>
                        <a:pt x="1607" y="1299"/>
                      </a:lnTo>
                      <a:lnTo>
                        <a:pt x="1604" y="1274"/>
                      </a:lnTo>
                      <a:lnTo>
                        <a:pt x="1579" y="1242"/>
                      </a:lnTo>
                      <a:lnTo>
                        <a:pt x="1581" y="1222"/>
                      </a:lnTo>
                      <a:lnTo>
                        <a:pt x="1570" y="1218"/>
                      </a:lnTo>
                      <a:lnTo>
                        <a:pt x="1568" y="1195"/>
                      </a:lnTo>
                      <a:lnTo>
                        <a:pt x="1564" y="1203"/>
                      </a:lnTo>
                      <a:lnTo>
                        <a:pt x="1575" y="1260"/>
                      </a:lnTo>
                      <a:lnTo>
                        <a:pt x="1596" y="1300"/>
                      </a:lnTo>
                      <a:lnTo>
                        <a:pt x="1666" y="1354"/>
                      </a:lnTo>
                      <a:lnTo>
                        <a:pt x="1667" y="1365"/>
                      </a:lnTo>
                      <a:lnTo>
                        <a:pt x="1649" y="1361"/>
                      </a:lnTo>
                      <a:lnTo>
                        <a:pt x="1648" y="1373"/>
                      </a:lnTo>
                      <a:lnTo>
                        <a:pt x="1657" y="1371"/>
                      </a:lnTo>
                      <a:lnTo>
                        <a:pt x="1668" y="1409"/>
                      </a:lnTo>
                      <a:lnTo>
                        <a:pt x="1712" y="1429"/>
                      </a:lnTo>
                      <a:lnTo>
                        <a:pt x="1734" y="1466"/>
                      </a:lnTo>
                      <a:lnTo>
                        <a:pt x="1682" y="1477"/>
                      </a:lnTo>
                      <a:lnTo>
                        <a:pt x="1657" y="1546"/>
                      </a:lnTo>
                      <a:lnTo>
                        <a:pt x="1642" y="1437"/>
                      </a:lnTo>
                      <a:lnTo>
                        <a:pt x="1633" y="1427"/>
                      </a:lnTo>
                      <a:lnTo>
                        <a:pt x="1631" y="1406"/>
                      </a:lnTo>
                      <a:lnTo>
                        <a:pt x="1640" y="1398"/>
                      </a:lnTo>
                      <a:lnTo>
                        <a:pt x="1597" y="1316"/>
                      </a:lnTo>
                      <a:lnTo>
                        <a:pt x="1582" y="1314"/>
                      </a:lnTo>
                      <a:lnTo>
                        <a:pt x="1572" y="1299"/>
                      </a:lnTo>
                      <a:lnTo>
                        <a:pt x="1558" y="1302"/>
                      </a:lnTo>
                      <a:lnTo>
                        <a:pt x="1549" y="1295"/>
                      </a:lnTo>
                      <a:lnTo>
                        <a:pt x="1539" y="1249"/>
                      </a:lnTo>
                      <a:lnTo>
                        <a:pt x="1532" y="1268"/>
                      </a:lnTo>
                      <a:lnTo>
                        <a:pt x="1497" y="1255"/>
                      </a:lnTo>
                      <a:lnTo>
                        <a:pt x="1490" y="1264"/>
                      </a:lnTo>
                      <a:lnTo>
                        <a:pt x="1534" y="1290"/>
                      </a:lnTo>
                      <a:lnTo>
                        <a:pt x="1513" y="1298"/>
                      </a:lnTo>
                      <a:lnTo>
                        <a:pt x="1516" y="1319"/>
                      </a:lnTo>
                      <a:lnTo>
                        <a:pt x="1479" y="1305"/>
                      </a:lnTo>
                      <a:lnTo>
                        <a:pt x="1433" y="1260"/>
                      </a:lnTo>
                      <a:lnTo>
                        <a:pt x="1364" y="1228"/>
                      </a:lnTo>
                      <a:lnTo>
                        <a:pt x="1316" y="1227"/>
                      </a:lnTo>
                      <a:lnTo>
                        <a:pt x="1349" y="1182"/>
                      </a:lnTo>
                      <a:lnTo>
                        <a:pt x="1366" y="1203"/>
                      </a:lnTo>
                      <a:lnTo>
                        <a:pt x="1368" y="1182"/>
                      </a:lnTo>
                      <a:lnTo>
                        <a:pt x="1340" y="1160"/>
                      </a:lnTo>
                      <a:lnTo>
                        <a:pt x="1322" y="1197"/>
                      </a:lnTo>
                      <a:lnTo>
                        <a:pt x="1282" y="1198"/>
                      </a:lnTo>
                      <a:lnTo>
                        <a:pt x="1107" y="1183"/>
                      </a:lnTo>
                      <a:lnTo>
                        <a:pt x="1113" y="1153"/>
                      </a:lnTo>
                      <a:lnTo>
                        <a:pt x="1096" y="1162"/>
                      </a:lnTo>
                      <a:lnTo>
                        <a:pt x="1074" y="1136"/>
                      </a:lnTo>
                      <a:lnTo>
                        <a:pt x="1048" y="1150"/>
                      </a:lnTo>
                      <a:lnTo>
                        <a:pt x="1037" y="1132"/>
                      </a:lnTo>
                      <a:lnTo>
                        <a:pt x="992" y="1152"/>
                      </a:lnTo>
                      <a:lnTo>
                        <a:pt x="990" y="1138"/>
                      </a:lnTo>
                      <a:lnTo>
                        <a:pt x="1011" y="1106"/>
                      </a:lnTo>
                      <a:lnTo>
                        <a:pt x="997" y="1106"/>
                      </a:lnTo>
                      <a:lnTo>
                        <a:pt x="1013" y="1096"/>
                      </a:lnTo>
                      <a:lnTo>
                        <a:pt x="961" y="1103"/>
                      </a:lnTo>
                      <a:lnTo>
                        <a:pt x="943" y="1084"/>
                      </a:lnTo>
                      <a:lnTo>
                        <a:pt x="925" y="1096"/>
                      </a:lnTo>
                      <a:lnTo>
                        <a:pt x="920" y="1081"/>
                      </a:lnTo>
                      <a:lnTo>
                        <a:pt x="932" y="1066"/>
                      </a:lnTo>
                      <a:lnTo>
                        <a:pt x="904" y="1075"/>
                      </a:lnTo>
                      <a:lnTo>
                        <a:pt x="908" y="1084"/>
                      </a:lnTo>
                      <a:lnTo>
                        <a:pt x="894" y="1099"/>
                      </a:lnTo>
                      <a:lnTo>
                        <a:pt x="913" y="1097"/>
                      </a:lnTo>
                      <a:lnTo>
                        <a:pt x="904" y="1124"/>
                      </a:lnTo>
                      <a:lnTo>
                        <a:pt x="925" y="1134"/>
                      </a:lnTo>
                      <a:lnTo>
                        <a:pt x="948" y="1147"/>
                      </a:lnTo>
                      <a:lnTo>
                        <a:pt x="978" y="1134"/>
                      </a:lnTo>
                      <a:lnTo>
                        <a:pt x="972" y="1195"/>
                      </a:lnTo>
                      <a:lnTo>
                        <a:pt x="922" y="1197"/>
                      </a:lnTo>
                      <a:lnTo>
                        <a:pt x="922" y="1181"/>
                      </a:lnTo>
                      <a:lnTo>
                        <a:pt x="904" y="1169"/>
                      </a:lnTo>
                      <a:lnTo>
                        <a:pt x="866" y="1185"/>
                      </a:lnTo>
                      <a:lnTo>
                        <a:pt x="863" y="1169"/>
                      </a:lnTo>
                      <a:lnTo>
                        <a:pt x="849" y="1183"/>
                      </a:lnTo>
                      <a:lnTo>
                        <a:pt x="847" y="1164"/>
                      </a:lnTo>
                      <a:lnTo>
                        <a:pt x="816" y="1160"/>
                      </a:lnTo>
                      <a:lnTo>
                        <a:pt x="839" y="1195"/>
                      </a:lnTo>
                      <a:lnTo>
                        <a:pt x="835" y="1202"/>
                      </a:lnTo>
                      <a:lnTo>
                        <a:pt x="822" y="1197"/>
                      </a:lnTo>
                      <a:lnTo>
                        <a:pt x="788" y="1217"/>
                      </a:lnTo>
                      <a:lnTo>
                        <a:pt x="781" y="1210"/>
                      </a:lnTo>
                      <a:lnTo>
                        <a:pt x="756" y="1255"/>
                      </a:lnTo>
                      <a:lnTo>
                        <a:pt x="742" y="1237"/>
                      </a:lnTo>
                      <a:lnTo>
                        <a:pt x="731" y="1248"/>
                      </a:lnTo>
                      <a:lnTo>
                        <a:pt x="707" y="1244"/>
                      </a:lnTo>
                      <a:lnTo>
                        <a:pt x="704" y="1221"/>
                      </a:lnTo>
                      <a:lnTo>
                        <a:pt x="736" y="1221"/>
                      </a:lnTo>
                      <a:lnTo>
                        <a:pt x="756" y="1198"/>
                      </a:lnTo>
                      <a:lnTo>
                        <a:pt x="703" y="1197"/>
                      </a:lnTo>
                      <a:lnTo>
                        <a:pt x="748" y="1091"/>
                      </a:lnTo>
                      <a:lnTo>
                        <a:pt x="823" y="1073"/>
                      </a:lnTo>
                      <a:lnTo>
                        <a:pt x="815" y="1049"/>
                      </a:lnTo>
                      <a:lnTo>
                        <a:pt x="862" y="1021"/>
                      </a:lnTo>
                      <a:lnTo>
                        <a:pt x="798" y="1039"/>
                      </a:lnTo>
                      <a:lnTo>
                        <a:pt x="809" y="984"/>
                      </a:lnTo>
                      <a:lnTo>
                        <a:pt x="777" y="1048"/>
                      </a:lnTo>
                      <a:lnTo>
                        <a:pt x="736" y="1067"/>
                      </a:lnTo>
                      <a:lnTo>
                        <a:pt x="686" y="1131"/>
                      </a:lnTo>
                      <a:lnTo>
                        <a:pt x="652" y="1131"/>
                      </a:lnTo>
                      <a:lnTo>
                        <a:pt x="671" y="1164"/>
                      </a:lnTo>
                      <a:lnTo>
                        <a:pt x="583" y="1234"/>
                      </a:lnTo>
                      <a:lnTo>
                        <a:pt x="622" y="1248"/>
                      </a:lnTo>
                      <a:lnTo>
                        <a:pt x="614" y="1279"/>
                      </a:lnTo>
                      <a:lnTo>
                        <a:pt x="419" y="1426"/>
                      </a:lnTo>
                      <a:lnTo>
                        <a:pt x="280" y="1465"/>
                      </a:lnTo>
                      <a:lnTo>
                        <a:pt x="320" y="1481"/>
                      </a:lnTo>
                      <a:lnTo>
                        <a:pt x="236" y="1527"/>
                      </a:lnTo>
                      <a:lnTo>
                        <a:pt x="218" y="1505"/>
                      </a:lnTo>
                      <a:lnTo>
                        <a:pt x="163" y="1527"/>
                      </a:lnTo>
                      <a:lnTo>
                        <a:pt x="118" y="1528"/>
                      </a:lnTo>
                      <a:lnTo>
                        <a:pt x="119" y="1502"/>
                      </a:lnTo>
                      <a:lnTo>
                        <a:pt x="65" y="1555"/>
                      </a:lnTo>
                      <a:lnTo>
                        <a:pt x="50" y="1552"/>
                      </a:lnTo>
                      <a:lnTo>
                        <a:pt x="49" y="1526"/>
                      </a:lnTo>
                      <a:lnTo>
                        <a:pt x="39" y="1552"/>
                      </a:lnTo>
                      <a:lnTo>
                        <a:pt x="0" y="154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15B1BB5C-8D1C-0342-BF84-660FE83D5DB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87501" y="5972175"/>
                  <a:ext cx="150813" cy="152400"/>
                </a:xfrm>
                <a:custGeom>
                  <a:avLst/>
                  <a:gdLst>
                    <a:gd name="T0" fmla="*/ 0 w 190"/>
                    <a:gd name="T1" fmla="*/ 190 h 190"/>
                    <a:gd name="T2" fmla="*/ 54 w 190"/>
                    <a:gd name="T3" fmla="*/ 139 h 190"/>
                    <a:gd name="T4" fmla="*/ 19 w 190"/>
                    <a:gd name="T5" fmla="*/ 74 h 190"/>
                    <a:gd name="T6" fmla="*/ 69 w 190"/>
                    <a:gd name="T7" fmla="*/ 96 h 190"/>
                    <a:gd name="T8" fmla="*/ 145 w 190"/>
                    <a:gd name="T9" fmla="*/ 0 h 190"/>
                    <a:gd name="T10" fmla="*/ 190 w 190"/>
                    <a:gd name="T11" fmla="*/ 11 h 190"/>
                    <a:gd name="T12" fmla="*/ 150 w 190"/>
                    <a:gd name="T13" fmla="*/ 104 h 190"/>
                    <a:gd name="T14" fmla="*/ 0 w 190"/>
                    <a:gd name="T15" fmla="*/ 190 h 19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90"/>
                    <a:gd name="T25" fmla="*/ 0 h 190"/>
                    <a:gd name="T26" fmla="*/ 190 w 190"/>
                    <a:gd name="T27" fmla="*/ 190 h 19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90" h="190">
                      <a:moveTo>
                        <a:pt x="0" y="190"/>
                      </a:moveTo>
                      <a:lnTo>
                        <a:pt x="54" y="139"/>
                      </a:lnTo>
                      <a:lnTo>
                        <a:pt x="19" y="74"/>
                      </a:lnTo>
                      <a:lnTo>
                        <a:pt x="69" y="96"/>
                      </a:lnTo>
                      <a:lnTo>
                        <a:pt x="145" y="0"/>
                      </a:lnTo>
                      <a:lnTo>
                        <a:pt x="190" y="11"/>
                      </a:lnTo>
                      <a:lnTo>
                        <a:pt x="150" y="104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E775C472-1513-5342-BB87-4E04B2C9B47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387601" y="5965825"/>
                  <a:ext cx="88900" cy="171450"/>
                </a:xfrm>
                <a:custGeom>
                  <a:avLst/>
                  <a:gdLst>
                    <a:gd name="T0" fmla="*/ 0 w 114"/>
                    <a:gd name="T1" fmla="*/ 58 h 217"/>
                    <a:gd name="T2" fmla="*/ 25 w 114"/>
                    <a:gd name="T3" fmla="*/ 0 h 217"/>
                    <a:gd name="T4" fmla="*/ 82 w 114"/>
                    <a:gd name="T5" fmla="*/ 56 h 217"/>
                    <a:gd name="T6" fmla="*/ 114 w 114"/>
                    <a:gd name="T7" fmla="*/ 217 h 217"/>
                    <a:gd name="T8" fmla="*/ 0 w 114"/>
                    <a:gd name="T9" fmla="*/ 58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"/>
                    <a:gd name="T16" fmla="*/ 0 h 217"/>
                    <a:gd name="T17" fmla="*/ 114 w 114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" h="217">
                      <a:moveTo>
                        <a:pt x="0" y="58"/>
                      </a:moveTo>
                      <a:lnTo>
                        <a:pt x="25" y="0"/>
                      </a:lnTo>
                      <a:lnTo>
                        <a:pt x="82" y="56"/>
                      </a:lnTo>
                      <a:lnTo>
                        <a:pt x="114" y="217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E5D09B71-B9E7-CF49-AA21-FA1EA760131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22538" y="6137275"/>
                  <a:ext cx="85725" cy="93663"/>
                </a:xfrm>
                <a:custGeom>
                  <a:avLst/>
                  <a:gdLst>
                    <a:gd name="T0" fmla="*/ 0 w 108"/>
                    <a:gd name="T1" fmla="*/ 0 h 117"/>
                    <a:gd name="T2" fmla="*/ 13 w 108"/>
                    <a:gd name="T3" fmla="*/ 79 h 117"/>
                    <a:gd name="T4" fmla="*/ 108 w 108"/>
                    <a:gd name="T5" fmla="*/ 117 h 117"/>
                    <a:gd name="T6" fmla="*/ 55 w 108"/>
                    <a:gd name="T7" fmla="*/ 1 h 117"/>
                    <a:gd name="T8" fmla="*/ 0 w 108"/>
                    <a:gd name="T9" fmla="*/ 0 h 1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17"/>
                    <a:gd name="T17" fmla="*/ 108 w 108"/>
                    <a:gd name="T18" fmla="*/ 117 h 1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17">
                      <a:moveTo>
                        <a:pt x="0" y="0"/>
                      </a:moveTo>
                      <a:lnTo>
                        <a:pt x="13" y="79"/>
                      </a:lnTo>
                      <a:lnTo>
                        <a:pt x="108" y="117"/>
                      </a:lnTo>
                      <a:lnTo>
                        <a:pt x="55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E9585A69-305B-DF4B-B53C-C07B68D958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619376" y="6137275"/>
                  <a:ext cx="26988" cy="50800"/>
                </a:xfrm>
                <a:custGeom>
                  <a:avLst/>
                  <a:gdLst>
                    <a:gd name="T0" fmla="*/ 0 w 34"/>
                    <a:gd name="T1" fmla="*/ 62 h 62"/>
                    <a:gd name="T2" fmla="*/ 7 w 34"/>
                    <a:gd name="T3" fmla="*/ 0 h 62"/>
                    <a:gd name="T4" fmla="*/ 34 w 34"/>
                    <a:gd name="T5" fmla="*/ 53 h 62"/>
                    <a:gd name="T6" fmla="*/ 0 w 34"/>
                    <a:gd name="T7" fmla="*/ 62 h 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"/>
                    <a:gd name="T13" fmla="*/ 0 h 62"/>
                    <a:gd name="T14" fmla="*/ 34 w 34"/>
                    <a:gd name="T15" fmla="*/ 62 h 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" h="62">
                      <a:moveTo>
                        <a:pt x="0" y="62"/>
                      </a:moveTo>
                      <a:lnTo>
                        <a:pt x="7" y="0"/>
                      </a:lnTo>
                      <a:lnTo>
                        <a:pt x="34" y="53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860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6pPr>
                  <a:lvl7pPr marL="27432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7pPr>
                  <a:lvl8pPr marL="32004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8pPr>
                  <a:lvl9pPr marL="3657600" algn="l" defTabSz="914400" rtl="0" eaLnBrk="1" latinLnBrk="0" hangingPunct="1">
                    <a:defRPr sz="1100" b="1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F701D49-4E47-40D3-B41D-EF2BE89FBBD8}"/>
                </a:ext>
              </a:extLst>
            </p:cNvPr>
            <p:cNvGrpSpPr/>
            <p:nvPr/>
          </p:nvGrpSpPr>
          <p:grpSpPr>
            <a:xfrm>
              <a:off x="3702859" y="3178963"/>
              <a:ext cx="532678" cy="532678"/>
              <a:chOff x="2483768" y="3040338"/>
              <a:chExt cx="532678" cy="532678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0BF84C5-7C1D-4BB8-89EB-DA06C86BBFE1}"/>
                  </a:ext>
                </a:extLst>
              </p:cNvPr>
              <p:cNvSpPr/>
              <p:nvPr/>
            </p:nvSpPr>
            <p:spPr>
              <a:xfrm>
                <a:off x="2483768" y="3040338"/>
                <a:ext cx="532678" cy="532678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DF7FFCE4-1337-45F5-9F95-3EB34939FC41}"/>
                  </a:ext>
                </a:extLst>
              </p:cNvPr>
              <p:cNvSpPr/>
              <p:nvPr/>
            </p:nvSpPr>
            <p:spPr>
              <a:xfrm>
                <a:off x="2633928" y="3190498"/>
                <a:ext cx="232359" cy="232359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4" name="그룹 3">
              <a:extLst>
                <a:ext uri="{FF2B5EF4-FFF2-40B4-BE49-F238E27FC236}">
                  <a16:creationId xmlns:a16="http://schemas.microsoft.com/office/drawing/2014/main" id="{BEF87EE6-1278-4452-8EB6-62F7261569C1}"/>
                </a:ext>
              </a:extLst>
            </p:cNvPr>
            <p:cNvGrpSpPr/>
            <p:nvPr/>
          </p:nvGrpSpPr>
          <p:grpSpPr>
            <a:xfrm>
              <a:off x="376322" y="2249341"/>
              <a:ext cx="2545313" cy="1980152"/>
              <a:chOff x="1928743" y="1622786"/>
              <a:chExt cx="2545313" cy="1980152"/>
            </a:xfrm>
          </p:grpSpPr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A7CBBD4E-4DF3-47FC-A711-77B635D7F245}"/>
                  </a:ext>
                </a:extLst>
              </p:cNvPr>
              <p:cNvSpPr txBox="1"/>
              <p:nvPr/>
            </p:nvSpPr>
            <p:spPr>
              <a:xfrm>
                <a:off x="1954056" y="1622786"/>
                <a:ext cx="2520000" cy="861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5000" b="1" dirty="0">
                    <a:solidFill>
                      <a:schemeClr val="accent2"/>
                    </a:solidFill>
                    <a:latin typeface="Times" pitchFamily="2" charset="0"/>
                  </a:rPr>
                  <a:t>525 %</a:t>
                </a:r>
                <a:endParaRPr lang="ko-KR" altLang="en-US" sz="5000" b="1" dirty="0">
                  <a:solidFill>
                    <a:schemeClr val="accent2"/>
                  </a:solidFill>
                  <a:latin typeface="Times" pitchFamily="2" charset="0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6D3EFCF4-B9C9-4A94-9BCE-2DAEFD875FB9}"/>
                  </a:ext>
                </a:extLst>
              </p:cNvPr>
              <p:cNvSpPr txBox="1"/>
              <p:nvPr/>
            </p:nvSpPr>
            <p:spPr>
              <a:xfrm>
                <a:off x="1928743" y="2402609"/>
                <a:ext cx="2520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" pitchFamily="2" charset="0"/>
                  </a:rPr>
                  <a:t>expected increase in the number of knee surgeries by 2030</a:t>
                </a:r>
              </a:p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636" name="Elbow Connector 29">
              <a:extLst>
                <a:ext uri="{FF2B5EF4-FFF2-40B4-BE49-F238E27FC236}">
                  <a16:creationId xmlns:a16="http://schemas.microsoft.com/office/drawing/2014/main" id="{8C16E8FD-1C50-4789-A9B9-4FDF41D3560D}"/>
                </a:ext>
              </a:extLst>
            </p:cNvPr>
            <p:cNvCxnSpPr>
              <a:cxnSpLocks/>
              <a:stCxn id="613" idx="2"/>
            </p:cNvCxnSpPr>
            <p:nvPr/>
          </p:nvCxnSpPr>
          <p:spPr>
            <a:xfrm rot="10800000">
              <a:off x="2100453" y="2675067"/>
              <a:ext cx="1752566" cy="7702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2F6335-B3EC-C24B-AC8D-E20E75C55C60}"/>
              </a:ext>
            </a:extLst>
          </p:cNvPr>
          <p:cNvGrpSpPr/>
          <p:nvPr/>
        </p:nvGrpSpPr>
        <p:grpSpPr>
          <a:xfrm>
            <a:off x="7685111" y="3900188"/>
            <a:ext cx="3883262" cy="2331574"/>
            <a:chOff x="6502348" y="4115723"/>
            <a:chExt cx="3883262" cy="233157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A1E066-18D1-E349-B03A-9407A7BC991E}"/>
                </a:ext>
              </a:extLst>
            </p:cNvPr>
            <p:cNvSpPr txBox="1"/>
            <p:nvPr/>
          </p:nvSpPr>
          <p:spPr>
            <a:xfrm>
              <a:off x="6502348" y="5430672"/>
              <a:ext cx="3883262" cy="1016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" pitchFamily="2" charset="0"/>
                </a:rPr>
                <a:t>1 of 5 who undergo a knee surgery are dissatisfied with the results.</a:t>
              </a:r>
            </a:p>
            <a:p>
              <a:endParaRPr lang="en-US" sz="2002" b="1" dirty="0">
                <a:latin typeface="Arial" charset="0"/>
                <a:cs typeface="Arial" charset="0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EC68FC3-739F-D94C-A5D6-C9D37546EA4D}"/>
                </a:ext>
              </a:extLst>
            </p:cNvPr>
            <p:cNvGrpSpPr/>
            <p:nvPr/>
          </p:nvGrpSpPr>
          <p:grpSpPr>
            <a:xfrm>
              <a:off x="6502348" y="4115723"/>
              <a:ext cx="2811782" cy="1320485"/>
              <a:chOff x="709513" y="17387840"/>
              <a:chExt cx="2811781" cy="1320485"/>
            </a:xfrm>
          </p:grpSpPr>
          <p:sp>
            <p:nvSpPr>
              <p:cNvPr id="120" name="Round Same Side Corner Rectangle 8">
                <a:extLst>
                  <a:ext uri="{FF2B5EF4-FFF2-40B4-BE49-F238E27FC236}">
                    <a16:creationId xmlns:a16="http://schemas.microsoft.com/office/drawing/2014/main" id="{352CCD22-FF29-994C-BB29-4817FEB5B110}"/>
                  </a:ext>
                </a:extLst>
              </p:cNvPr>
              <p:cNvSpPr/>
              <p:nvPr/>
            </p:nvSpPr>
            <p:spPr>
              <a:xfrm>
                <a:off x="709513" y="17387840"/>
                <a:ext cx="524014" cy="1287716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1" name="Round Same Side Corner Rectangle 8">
                <a:extLst>
                  <a:ext uri="{FF2B5EF4-FFF2-40B4-BE49-F238E27FC236}">
                    <a16:creationId xmlns:a16="http://schemas.microsoft.com/office/drawing/2014/main" id="{3BD4EC72-1141-1142-BED2-38ADF7EB7204}"/>
                  </a:ext>
                </a:extLst>
              </p:cNvPr>
              <p:cNvSpPr/>
              <p:nvPr/>
            </p:nvSpPr>
            <p:spPr>
              <a:xfrm>
                <a:off x="1290081" y="17405597"/>
                <a:ext cx="524014" cy="1287716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19949" tIns="9974" rIns="19949" bIns="9974" anchor="ctr"/>
              <a:lstStyle/>
              <a:p>
                <a:pPr algn="ctr" defTabSz="887270"/>
                <a:endParaRPr lang="ko-KR" altLang="en-US" sz="518" dirty="0">
                  <a:solidFill>
                    <a:schemeClr val="hlink"/>
                  </a:solidFill>
                  <a:highlight>
                    <a:srgbClr val="FFFF00"/>
                  </a:highlight>
                  <a:latin typeface="Times" charset="0"/>
                </a:endParaRPr>
              </a:p>
            </p:txBody>
          </p:sp>
          <p:sp>
            <p:nvSpPr>
              <p:cNvPr id="122" name="Round Same Side Corner Rectangle 8">
                <a:extLst>
                  <a:ext uri="{FF2B5EF4-FFF2-40B4-BE49-F238E27FC236}">
                    <a16:creationId xmlns:a16="http://schemas.microsoft.com/office/drawing/2014/main" id="{D6B9A483-0240-B646-90A9-8524C18608A7}"/>
                  </a:ext>
                </a:extLst>
              </p:cNvPr>
              <p:cNvSpPr/>
              <p:nvPr/>
            </p:nvSpPr>
            <p:spPr>
              <a:xfrm>
                <a:off x="1858324" y="17405597"/>
                <a:ext cx="524014" cy="1287716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19949" tIns="9974" rIns="19949" bIns="9974" anchor="ctr"/>
              <a:lstStyle/>
              <a:p>
                <a:pPr algn="ctr" defTabSz="887270"/>
                <a:endParaRPr lang="ko-KR" altLang="en-US" sz="518">
                  <a:solidFill>
                    <a:schemeClr val="hlink"/>
                  </a:solidFill>
                  <a:highlight>
                    <a:srgbClr val="FFFF00"/>
                  </a:highlight>
                  <a:latin typeface="Times" charset="0"/>
                </a:endParaRPr>
              </a:p>
            </p:txBody>
          </p:sp>
          <p:sp>
            <p:nvSpPr>
              <p:cNvPr id="123" name="Round Same Side Corner Rectangle 8">
                <a:extLst>
                  <a:ext uri="{FF2B5EF4-FFF2-40B4-BE49-F238E27FC236}">
                    <a16:creationId xmlns:a16="http://schemas.microsoft.com/office/drawing/2014/main" id="{A084B52A-9A5F-5E43-93F5-D1C07566F797}"/>
                  </a:ext>
                </a:extLst>
              </p:cNvPr>
              <p:cNvSpPr/>
              <p:nvPr/>
            </p:nvSpPr>
            <p:spPr>
              <a:xfrm>
                <a:off x="2429038" y="17415073"/>
                <a:ext cx="524014" cy="1287716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19949" tIns="9974" rIns="19949" bIns="9974" anchor="ctr"/>
              <a:lstStyle/>
              <a:p>
                <a:pPr algn="ctr" defTabSz="887270"/>
                <a:endParaRPr lang="ko-KR" altLang="en-US" sz="518">
                  <a:solidFill>
                    <a:schemeClr val="hlink"/>
                  </a:solidFill>
                  <a:highlight>
                    <a:srgbClr val="FFFF00"/>
                  </a:highlight>
                  <a:latin typeface="Times" charset="0"/>
                </a:endParaRPr>
              </a:p>
            </p:txBody>
          </p:sp>
          <p:sp>
            <p:nvSpPr>
              <p:cNvPr id="124" name="Round Same Side Corner Rectangle 8">
                <a:extLst>
                  <a:ext uri="{FF2B5EF4-FFF2-40B4-BE49-F238E27FC236}">
                    <a16:creationId xmlns:a16="http://schemas.microsoft.com/office/drawing/2014/main" id="{69CE574D-8DA0-9F4C-8CE3-CDC8BC05D305}"/>
                  </a:ext>
                </a:extLst>
              </p:cNvPr>
              <p:cNvSpPr/>
              <p:nvPr/>
            </p:nvSpPr>
            <p:spPr>
              <a:xfrm>
                <a:off x="2997280" y="17420609"/>
                <a:ext cx="524014" cy="1287716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19949" tIns="9974" rIns="19949" bIns="9974" anchor="ctr"/>
              <a:lstStyle/>
              <a:p>
                <a:pPr algn="ctr" defTabSz="887270"/>
                <a:endParaRPr lang="ko-KR" altLang="en-US" sz="518" dirty="0">
                  <a:solidFill>
                    <a:schemeClr val="hlink"/>
                  </a:solidFill>
                  <a:highlight>
                    <a:srgbClr val="FFFF00"/>
                  </a:highlight>
                  <a:latin typeface="Times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3DBEF7-9DB4-E546-897D-D6A86D187F7E}"/>
              </a:ext>
            </a:extLst>
          </p:cNvPr>
          <p:cNvGrpSpPr/>
          <p:nvPr/>
        </p:nvGrpSpPr>
        <p:grpSpPr>
          <a:xfrm>
            <a:off x="7590439" y="1550120"/>
            <a:ext cx="3678623" cy="1330267"/>
            <a:chOff x="6786140" y="1495586"/>
            <a:chExt cx="3678623" cy="1330267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067654F-7F2D-164D-9194-EB7C8743D8A6}"/>
                </a:ext>
              </a:extLst>
            </p:cNvPr>
            <p:cNvSpPr txBox="1"/>
            <p:nvPr/>
          </p:nvSpPr>
          <p:spPr>
            <a:xfrm>
              <a:off x="6786140" y="2117967"/>
              <a:ext cx="3678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" pitchFamily="2" charset="0"/>
                </a:rPr>
                <a:t>of the overall surgeries developed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" pitchFamily="2" charset="0"/>
                </a:rPr>
                <a:t>complications.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814623-C2CA-C542-B3C9-69D9573BE9D1}"/>
                </a:ext>
              </a:extLst>
            </p:cNvPr>
            <p:cNvSpPr txBox="1"/>
            <p:nvPr/>
          </p:nvSpPr>
          <p:spPr>
            <a:xfrm>
              <a:off x="6819046" y="1495586"/>
              <a:ext cx="149740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2"/>
                  </a:solidFill>
                  <a:latin typeface="Times" panose="02020603050405020304" pitchFamily="18" charset="0"/>
                  <a:cs typeface="Times" panose="02020603050405020304" pitchFamily="18" charset="0"/>
                </a:defRPr>
              </a:lvl1pPr>
            </a:lstStyle>
            <a:p>
              <a:r>
                <a:rPr lang="en-US" sz="5000" dirty="0">
                  <a:latin typeface="Times" pitchFamily="2" charset="0"/>
                  <a:cs typeface="Arial" panose="020B0604020202020204" pitchFamily="34" charset="0"/>
                </a:rPr>
                <a:t>5%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AB0A0C-FB66-452D-957A-7E6B574E627A}"/>
              </a:ext>
            </a:extLst>
          </p:cNvPr>
          <p:cNvSpPr/>
          <p:nvPr/>
        </p:nvSpPr>
        <p:spPr>
          <a:xfrm>
            <a:off x="274264" y="29909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FD0C3C-4C40-4081-8582-475942B84C65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1E5CD1-445D-4D6C-A4F1-7C4C62D0A876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108" name="Google Shape;97;p14">
                <a:extLst>
                  <a:ext uri="{FF2B5EF4-FFF2-40B4-BE49-F238E27FC236}">
                    <a16:creationId xmlns:a16="http://schemas.microsoft.com/office/drawing/2014/main" id="{4334E6D5-86D0-4190-A31B-81AF8A79AC50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8CE0F11-E99D-46F7-99A4-49B3627CE16A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112" name="Picture 11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E4C79C3A-EE72-4816-9736-8F83AD39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111" name="Google Shape;99;p14" descr="KrannertPositioning.png">
              <a:extLst>
                <a:ext uri="{FF2B5EF4-FFF2-40B4-BE49-F238E27FC236}">
                  <a16:creationId xmlns:a16="http://schemas.microsoft.com/office/drawing/2014/main" id="{083D958D-D298-4F76-BF97-A7650F4A3F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0994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782F0C9F-8D71-AA49-9AED-BF971426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2555" y="896966"/>
            <a:ext cx="5643375" cy="5643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5AF38B-39EE-084D-88F5-F5828A42B6F4}"/>
              </a:ext>
            </a:extLst>
          </p:cNvPr>
          <p:cNvSpPr txBox="1"/>
          <p:nvPr/>
        </p:nvSpPr>
        <p:spPr>
          <a:xfrm>
            <a:off x="5935896" y="1158082"/>
            <a:ext cx="48423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Business Problem 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2FAFD6-FB58-DA40-B515-595C8BBB56D2}"/>
              </a:ext>
            </a:extLst>
          </p:cNvPr>
          <p:cNvSpPr txBox="1"/>
          <p:nvPr/>
        </p:nvSpPr>
        <p:spPr>
          <a:xfrm>
            <a:off x="5959528" y="1896449"/>
            <a:ext cx="600936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  <a:ea typeface="ＭＳ Ｐゴシック"/>
              </a:rPr>
              <a:t>Improve</a:t>
            </a:r>
            <a:r>
              <a:rPr lang="en-US" sz="1200" dirty="0">
                <a:solidFill>
                  <a:schemeClr val="tx2"/>
                </a:solidFill>
                <a:cs typeface="Arial"/>
              </a:rPr>
              <a:t> </a:t>
            </a:r>
            <a:r>
              <a:rPr lang="en-US" dirty="0">
                <a:solidFill>
                  <a:schemeClr val="tx2"/>
                </a:solidFill>
                <a:cs typeface="Arial"/>
              </a:rPr>
              <a:t>p</a:t>
            </a:r>
            <a:r>
              <a:rPr lang="en-US" dirty="0">
                <a:solidFill>
                  <a:schemeClr val="tx2"/>
                </a:solidFill>
                <a:latin typeface="+mj-lt"/>
                <a:ea typeface="ＭＳ Ｐゴシック"/>
              </a:rPr>
              <a:t>hysician decision making and predict Total Knee Arthroplasty surgery outcomes</a:t>
            </a:r>
            <a:endParaRPr lang="en-US" altLang="ko-KR" dirty="0">
              <a:solidFill>
                <a:schemeClr val="tx2"/>
              </a:solidFill>
              <a:latin typeface="+mj-lt"/>
              <a:ea typeface="ＭＳ Ｐゴシック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A32DFE-0242-5145-85AE-C6AAD47E7EE2}"/>
              </a:ext>
            </a:extLst>
          </p:cNvPr>
          <p:cNvSpPr txBox="1"/>
          <p:nvPr/>
        </p:nvSpPr>
        <p:spPr>
          <a:xfrm>
            <a:off x="5935896" y="2927204"/>
            <a:ext cx="484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Scope Of Project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3B8669-087E-6649-9852-11B923EF0C1B}"/>
              </a:ext>
            </a:extLst>
          </p:cNvPr>
          <p:cNvGrpSpPr/>
          <p:nvPr/>
        </p:nvGrpSpPr>
        <p:grpSpPr>
          <a:xfrm>
            <a:off x="268733" y="239920"/>
            <a:ext cx="4170997" cy="724247"/>
            <a:chOff x="268733" y="239920"/>
            <a:chExt cx="4170997" cy="724247"/>
          </a:xfrm>
        </p:grpSpPr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54F9D85-A92D-3546-8C4D-4DA6FBC25176}"/>
                </a:ext>
              </a:extLst>
            </p:cNvPr>
            <p:cNvSpPr txBox="1">
              <a:spLocks/>
            </p:cNvSpPr>
            <p:nvPr/>
          </p:nvSpPr>
          <p:spPr>
            <a:xfrm>
              <a:off x="472848" y="239920"/>
              <a:ext cx="3966882" cy="724247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5" indent="-228605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5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5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Arial" pitchFamily="34" charset="0"/>
                </a:rPr>
                <a:t>Objective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C2B1E-61E2-B24F-A132-DAC8A48B7CF2}"/>
                </a:ext>
              </a:extLst>
            </p:cNvPr>
            <p:cNvSpPr/>
            <p:nvPr/>
          </p:nvSpPr>
          <p:spPr>
            <a:xfrm>
              <a:off x="268733" y="430772"/>
              <a:ext cx="204115" cy="5333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0FC08-B889-43D5-9D9A-DF3BA3DF7C53}"/>
              </a:ext>
            </a:extLst>
          </p:cNvPr>
          <p:cNvSpPr/>
          <p:nvPr/>
        </p:nvSpPr>
        <p:spPr>
          <a:xfrm>
            <a:off x="568331" y="498910"/>
            <a:ext cx="8653462" cy="36163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1pPr>
            <a:lvl2pPr marL="4556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2pPr>
            <a:lvl3pPr marL="9128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3pPr>
            <a:lvl4pPr marL="13700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4pPr>
            <a:lvl5pPr marL="1827213" indent="1588" algn="l" defTabSz="91281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Roboto Light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1" indent="0"/>
            <a:endParaRPr lang="en-US" sz="1750" dirty="0">
              <a:solidFill>
                <a:schemeClr val="tx2"/>
              </a:solidFill>
              <a:latin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DAB319-53B9-4054-9AF1-BDE58F348971}"/>
              </a:ext>
            </a:extLst>
          </p:cNvPr>
          <p:cNvGrpSpPr/>
          <p:nvPr/>
        </p:nvGrpSpPr>
        <p:grpSpPr>
          <a:xfrm>
            <a:off x="5520446" y="4762604"/>
            <a:ext cx="6758843" cy="707886"/>
            <a:chOff x="114962" y="1952822"/>
            <a:chExt cx="6758843" cy="7078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434C0D-DA9F-498B-9516-A115D73D6C94}"/>
                </a:ext>
              </a:extLst>
            </p:cNvPr>
            <p:cNvSpPr/>
            <p:nvPr/>
          </p:nvSpPr>
          <p:spPr>
            <a:xfrm>
              <a:off x="114962" y="205483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bg2"/>
                  </a:solidFill>
                </a:rPr>
                <a:t>2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46CB93-6532-403A-937E-56E489DB4DA9}"/>
                </a:ext>
              </a:extLst>
            </p:cNvPr>
            <p:cNvSpPr/>
            <p:nvPr/>
          </p:nvSpPr>
          <p:spPr>
            <a:xfrm>
              <a:off x="554044" y="1952822"/>
              <a:ext cx="6319761" cy="7078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1pPr>
              <a:lvl2pPr marL="4556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2pPr>
              <a:lvl3pPr marL="9128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3pPr>
              <a:lvl4pPr marL="13700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4pPr>
              <a:lvl5pPr marL="18272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lvl="1" indent="0"/>
              <a:r>
                <a:rPr lang="en-US" sz="2000" dirty="0">
                  <a:solidFill>
                    <a:schemeClr val="tx2"/>
                  </a:solidFill>
                  <a:latin typeface="+mj-lt"/>
                  <a:ea typeface="ＭＳ Ｐゴシック"/>
                  <a:cs typeface="Roboto Light"/>
                </a:rPr>
                <a:t>What are the drivers for good or poor post knee surgery outcomes?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24252B-8E99-D34D-B653-BC2E1D5457C1}"/>
              </a:ext>
            </a:extLst>
          </p:cNvPr>
          <p:cNvGrpSpPr/>
          <p:nvPr/>
        </p:nvGrpSpPr>
        <p:grpSpPr>
          <a:xfrm>
            <a:off x="5496803" y="3622045"/>
            <a:ext cx="6797486" cy="1323439"/>
            <a:chOff x="362828" y="914276"/>
            <a:chExt cx="6797486" cy="13234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BAF1A4-5596-6C45-9636-83DC62BDE4C7}"/>
                </a:ext>
              </a:extLst>
            </p:cNvPr>
            <p:cNvSpPr/>
            <p:nvPr/>
          </p:nvSpPr>
          <p:spPr>
            <a:xfrm>
              <a:off x="362828" y="1034824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20477A-4E7B-EF4D-B124-BBA3AA4BABF2}"/>
                </a:ext>
              </a:extLst>
            </p:cNvPr>
            <p:cNvSpPr/>
            <p:nvPr/>
          </p:nvSpPr>
          <p:spPr>
            <a:xfrm>
              <a:off x="840553" y="914276"/>
              <a:ext cx="6319761" cy="132343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1pPr>
              <a:lvl2pPr marL="4556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2pPr>
              <a:lvl3pPr marL="9128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3pPr>
              <a:lvl4pPr marL="13700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4pPr>
              <a:lvl5pPr marL="1827213" indent="1588" algn="l" defTabSz="91281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Roboto Light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lvl="1" indent="0"/>
              <a:r>
                <a:rPr lang="en-US" sz="2000" dirty="0">
                  <a:solidFill>
                    <a:schemeClr val="tx2"/>
                  </a:solidFill>
                  <a:latin typeface="+mj-lt"/>
                  <a:ea typeface="ＭＳ Ｐゴシック"/>
                  <a:cs typeface="Roboto Light"/>
                </a:rPr>
                <a:t>What is the probability that a person who has undergone a knee surgery will develop complications in the future?</a:t>
              </a:r>
            </a:p>
            <a:p>
              <a:pPr marL="0" lvl="1" indent="0"/>
              <a:endParaRPr lang="en-US" sz="2000" dirty="0">
                <a:solidFill>
                  <a:schemeClr val="tx2"/>
                </a:solidFill>
                <a:latin typeface="+mj-lt"/>
                <a:cs typeface="Roboto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A0D1D5-81C3-4A98-94D8-BFDDA6DB5F69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758A557-8193-486B-85C5-D42FF0C2778C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25" name="Google Shape;97;p14">
                <a:extLst>
                  <a:ext uri="{FF2B5EF4-FFF2-40B4-BE49-F238E27FC236}">
                    <a16:creationId xmlns:a16="http://schemas.microsoft.com/office/drawing/2014/main" id="{9F40CF86-4104-477B-BE62-34CA565E513D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E36E59-E1DD-44C5-921D-5B57423EFA61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27" name="Picture 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3A9F1FD-EF9D-4F55-9011-7B0A036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24" name="Google Shape;99;p14" descr="KrannertPositioning.png">
              <a:extLst>
                <a:ext uri="{FF2B5EF4-FFF2-40B4-BE49-F238E27FC236}">
                  <a16:creationId xmlns:a16="http://schemas.microsoft.com/office/drawing/2014/main" id="{568CEEF3-A276-4B67-B2B0-8B3F9C1AA24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6376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DATA UNDERSTANDING </a:t>
            </a:r>
            <a:endParaRPr lang="ko-KR" alt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10A20BB5-7D55-A545-A069-C33F8441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594" y="2042289"/>
            <a:ext cx="1071282" cy="10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2363CB-DD71-244F-9843-D9A62C798A10}"/>
              </a:ext>
            </a:extLst>
          </p:cNvPr>
          <p:cNvGrpSpPr/>
          <p:nvPr/>
        </p:nvGrpSpPr>
        <p:grpSpPr>
          <a:xfrm>
            <a:off x="240114" y="1294574"/>
            <a:ext cx="4854796" cy="4765753"/>
            <a:chOff x="264797" y="1511986"/>
            <a:chExt cx="4854796" cy="476575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32BC34F-44D7-D545-AE5F-7CD9BC76C98E}"/>
                </a:ext>
              </a:extLst>
            </p:cNvPr>
            <p:cNvSpPr/>
            <p:nvPr/>
          </p:nvSpPr>
          <p:spPr>
            <a:xfrm>
              <a:off x="264797" y="1511986"/>
              <a:ext cx="4854796" cy="47657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AA18453-F4AB-C746-8F10-5977030E2A07}"/>
                </a:ext>
              </a:extLst>
            </p:cNvPr>
            <p:cNvGrpSpPr/>
            <p:nvPr/>
          </p:nvGrpSpPr>
          <p:grpSpPr>
            <a:xfrm>
              <a:off x="495449" y="2547832"/>
              <a:ext cx="4412906" cy="2747259"/>
              <a:chOff x="153428" y="1746856"/>
              <a:chExt cx="4412906" cy="2747259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C162EA-9061-564A-8E7A-EE9954BC6492}"/>
                  </a:ext>
                </a:extLst>
              </p:cNvPr>
              <p:cNvSpPr txBox="1"/>
              <p:nvPr/>
            </p:nvSpPr>
            <p:spPr>
              <a:xfrm>
                <a:off x="830975" y="2243256"/>
                <a:ext cx="317973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have used a database recorded by world’s leading knee replacement surgeon with an experience of 10000</a:t>
                </a:r>
                <a:r>
                  <a:rPr lang="en-US" altLang="ko-KR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+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knee replacement surgeries over past 20 years.</a:t>
                </a:r>
              </a:p>
            </p:txBody>
          </p:sp>
          <p:sp>
            <p:nvSpPr>
              <p:cNvPr id="148" name="Freeform: Shape 8">
                <a:extLst>
                  <a:ext uri="{FF2B5EF4-FFF2-40B4-BE49-F238E27FC236}">
                    <a16:creationId xmlns:a16="http://schemas.microsoft.com/office/drawing/2014/main" id="{354425EE-4CBC-B044-B102-1959828412B7}"/>
                  </a:ext>
                </a:extLst>
              </p:cNvPr>
              <p:cNvSpPr/>
              <p:nvPr/>
            </p:nvSpPr>
            <p:spPr>
              <a:xfrm>
                <a:off x="153428" y="1746856"/>
                <a:ext cx="631114" cy="496400"/>
              </a:xfrm>
              <a:custGeom>
                <a:avLst/>
                <a:gdLst/>
                <a:ahLst/>
                <a:cxnLst/>
                <a:rect l="l" t="t" r="r" b="b"/>
                <a:pathLst>
                  <a:path w="959899" h="755005">
                    <a:moveTo>
                      <a:pt x="891601" y="0"/>
                    </a:moveTo>
                    <a:lnTo>
                      <a:pt x="959899" y="144047"/>
                    </a:lnTo>
                    <a:cubicBezTo>
                      <a:pt x="890359" y="167227"/>
                      <a:pt x="840481" y="199513"/>
                      <a:pt x="810264" y="240906"/>
                    </a:cubicBezTo>
                    <a:cubicBezTo>
                      <a:pt x="780048" y="282299"/>
                      <a:pt x="764111" y="337351"/>
                      <a:pt x="762456" y="406063"/>
                    </a:cubicBezTo>
                    <a:lnTo>
                      <a:pt x="931338" y="406063"/>
                    </a:lnTo>
                    <a:lnTo>
                      <a:pt x="931338" y="755005"/>
                    </a:lnTo>
                    <a:lnTo>
                      <a:pt x="582397" y="755005"/>
                    </a:lnTo>
                    <a:lnTo>
                      <a:pt x="582397" y="505406"/>
                    </a:lnTo>
                    <a:cubicBezTo>
                      <a:pt x="582397" y="403580"/>
                      <a:pt x="591296" y="323692"/>
                      <a:pt x="609095" y="265742"/>
                    </a:cubicBezTo>
                    <a:cubicBezTo>
                      <a:pt x="626894" y="207792"/>
                      <a:pt x="660008" y="155637"/>
                      <a:pt x="708438" y="109277"/>
                    </a:cubicBezTo>
                    <a:cubicBezTo>
                      <a:pt x="756868" y="62917"/>
                      <a:pt x="817922" y="26491"/>
                      <a:pt x="891601" y="0"/>
                    </a:cubicBezTo>
                    <a:close/>
                    <a:moveTo>
                      <a:pt x="309204" y="0"/>
                    </a:moveTo>
                    <a:lnTo>
                      <a:pt x="377502" y="144047"/>
                    </a:lnTo>
                    <a:cubicBezTo>
                      <a:pt x="307962" y="167227"/>
                      <a:pt x="258084" y="199513"/>
                      <a:pt x="227867" y="240906"/>
                    </a:cubicBezTo>
                    <a:cubicBezTo>
                      <a:pt x="197650" y="282299"/>
                      <a:pt x="181714" y="337351"/>
                      <a:pt x="180059" y="406063"/>
                    </a:cubicBezTo>
                    <a:lnTo>
                      <a:pt x="348941" y="406063"/>
                    </a:lnTo>
                    <a:lnTo>
                      <a:pt x="348941" y="755005"/>
                    </a:lnTo>
                    <a:lnTo>
                      <a:pt x="0" y="755005"/>
                    </a:lnTo>
                    <a:lnTo>
                      <a:pt x="0" y="505406"/>
                    </a:lnTo>
                    <a:cubicBezTo>
                      <a:pt x="0" y="404408"/>
                      <a:pt x="8899" y="324726"/>
                      <a:pt x="26698" y="266363"/>
                    </a:cubicBezTo>
                    <a:cubicBezTo>
                      <a:pt x="44497" y="207999"/>
                      <a:pt x="77404" y="155637"/>
                      <a:pt x="125420" y="109277"/>
                    </a:cubicBezTo>
                    <a:cubicBezTo>
                      <a:pt x="173436" y="62917"/>
                      <a:pt x="234697" y="26491"/>
                      <a:pt x="3092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Freeform: Shape 9">
                <a:extLst>
                  <a:ext uri="{FF2B5EF4-FFF2-40B4-BE49-F238E27FC236}">
                    <a16:creationId xmlns:a16="http://schemas.microsoft.com/office/drawing/2014/main" id="{59E6A3B5-9221-6A4D-93B0-49572A2A8CD6}"/>
                  </a:ext>
                </a:extLst>
              </p:cNvPr>
              <p:cNvSpPr/>
              <p:nvPr/>
            </p:nvSpPr>
            <p:spPr>
              <a:xfrm rot="10800000">
                <a:off x="3935220" y="3997715"/>
                <a:ext cx="631114" cy="496400"/>
              </a:xfrm>
              <a:custGeom>
                <a:avLst/>
                <a:gdLst/>
                <a:ahLst/>
                <a:cxnLst/>
                <a:rect l="l" t="t" r="r" b="b"/>
                <a:pathLst>
                  <a:path w="959899" h="755005">
                    <a:moveTo>
                      <a:pt x="891601" y="0"/>
                    </a:moveTo>
                    <a:lnTo>
                      <a:pt x="959899" y="144047"/>
                    </a:lnTo>
                    <a:cubicBezTo>
                      <a:pt x="890359" y="167227"/>
                      <a:pt x="840481" y="199513"/>
                      <a:pt x="810264" y="240906"/>
                    </a:cubicBezTo>
                    <a:cubicBezTo>
                      <a:pt x="780048" y="282299"/>
                      <a:pt x="764111" y="337351"/>
                      <a:pt x="762456" y="406063"/>
                    </a:cubicBezTo>
                    <a:lnTo>
                      <a:pt x="931338" y="406063"/>
                    </a:lnTo>
                    <a:lnTo>
                      <a:pt x="931338" y="755005"/>
                    </a:lnTo>
                    <a:lnTo>
                      <a:pt x="582397" y="755005"/>
                    </a:lnTo>
                    <a:lnTo>
                      <a:pt x="582397" y="505406"/>
                    </a:lnTo>
                    <a:cubicBezTo>
                      <a:pt x="582397" y="403580"/>
                      <a:pt x="591296" y="323692"/>
                      <a:pt x="609095" y="265742"/>
                    </a:cubicBezTo>
                    <a:cubicBezTo>
                      <a:pt x="626894" y="207792"/>
                      <a:pt x="660008" y="155637"/>
                      <a:pt x="708438" y="109277"/>
                    </a:cubicBezTo>
                    <a:cubicBezTo>
                      <a:pt x="756868" y="62917"/>
                      <a:pt x="817922" y="26491"/>
                      <a:pt x="891601" y="0"/>
                    </a:cubicBezTo>
                    <a:close/>
                    <a:moveTo>
                      <a:pt x="309204" y="0"/>
                    </a:moveTo>
                    <a:lnTo>
                      <a:pt x="377502" y="144047"/>
                    </a:lnTo>
                    <a:cubicBezTo>
                      <a:pt x="307962" y="167227"/>
                      <a:pt x="258084" y="199513"/>
                      <a:pt x="227867" y="240906"/>
                    </a:cubicBezTo>
                    <a:cubicBezTo>
                      <a:pt x="197650" y="282299"/>
                      <a:pt x="181714" y="337351"/>
                      <a:pt x="180059" y="406063"/>
                    </a:cubicBezTo>
                    <a:lnTo>
                      <a:pt x="348941" y="406063"/>
                    </a:lnTo>
                    <a:lnTo>
                      <a:pt x="348941" y="755005"/>
                    </a:lnTo>
                    <a:lnTo>
                      <a:pt x="0" y="755005"/>
                    </a:lnTo>
                    <a:lnTo>
                      <a:pt x="0" y="505406"/>
                    </a:lnTo>
                    <a:cubicBezTo>
                      <a:pt x="0" y="404408"/>
                      <a:pt x="8899" y="324726"/>
                      <a:pt x="26698" y="266363"/>
                    </a:cubicBezTo>
                    <a:cubicBezTo>
                      <a:pt x="44497" y="207999"/>
                      <a:pt x="77404" y="155637"/>
                      <a:pt x="125420" y="109277"/>
                    </a:cubicBezTo>
                    <a:cubicBezTo>
                      <a:pt x="173436" y="62917"/>
                      <a:pt x="234697" y="26491"/>
                      <a:pt x="3092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ext Placeholder 44">
            <a:extLst>
              <a:ext uri="{FF2B5EF4-FFF2-40B4-BE49-F238E27FC236}">
                <a16:creationId xmlns:a16="http://schemas.microsoft.com/office/drawing/2014/main" id="{6E933149-4A1E-47C1-9F91-DDE7CBC3F1E8}"/>
              </a:ext>
            </a:extLst>
          </p:cNvPr>
          <p:cNvSpPr txBox="1">
            <a:spLocks/>
          </p:cNvSpPr>
          <p:nvPr/>
        </p:nvSpPr>
        <p:spPr>
          <a:xfrm>
            <a:off x="34834" y="226272"/>
            <a:ext cx="716640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Data Understanding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955A62-3774-4590-BB0A-61B6330A5D46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6978E1-D001-4D36-9A13-5ED0E532D305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3085DE-362F-4303-8FCF-B7A7E32C71F2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30" name="Google Shape;97;p14">
                <a:extLst>
                  <a:ext uri="{FF2B5EF4-FFF2-40B4-BE49-F238E27FC236}">
                    <a16:creationId xmlns:a16="http://schemas.microsoft.com/office/drawing/2014/main" id="{476B25EC-2F9D-4D22-A9A1-87733C52D6B5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86E0E1-2DA2-4703-9D4C-CD1532B1684C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32" name="Picture 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B62CA8B-D843-4C9E-9A44-23714F137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29" name="Google Shape;99;p14" descr="KrannertPositioning.png">
              <a:extLst>
                <a:ext uri="{FF2B5EF4-FFF2-40B4-BE49-F238E27FC236}">
                  <a16:creationId xmlns:a16="http://schemas.microsoft.com/office/drawing/2014/main" id="{799D4BF0-0892-460A-90A8-6EBE615ED30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90F81C-5ADB-487F-B726-3DF9339EDA9D}"/>
              </a:ext>
            </a:extLst>
          </p:cNvPr>
          <p:cNvGrpSpPr/>
          <p:nvPr/>
        </p:nvGrpSpPr>
        <p:grpSpPr>
          <a:xfrm>
            <a:off x="7146598" y="1808813"/>
            <a:ext cx="4192326" cy="1632179"/>
            <a:chOff x="4790548" y="2107855"/>
            <a:chExt cx="4192326" cy="1632179"/>
          </a:xfrm>
        </p:grpSpPr>
        <p:sp>
          <p:nvSpPr>
            <p:cNvPr id="56" name="AutoShape 92">
              <a:extLst>
                <a:ext uri="{FF2B5EF4-FFF2-40B4-BE49-F238E27FC236}">
                  <a16:creationId xmlns:a16="http://schemas.microsoft.com/office/drawing/2014/main" id="{C8A7C648-44C3-4C00-97F2-6CC1060372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6070621" y="827782"/>
              <a:ext cx="1632179" cy="419232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98B6F02-1891-4E5F-A610-3B99A722518C}"/>
                </a:ext>
              </a:extLst>
            </p:cNvPr>
            <p:cNvGrpSpPr/>
            <p:nvPr/>
          </p:nvGrpSpPr>
          <p:grpSpPr>
            <a:xfrm>
              <a:off x="5129572" y="2205785"/>
              <a:ext cx="2977892" cy="1436285"/>
              <a:chOff x="1592266" y="1792631"/>
              <a:chExt cx="9441936" cy="1077214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EAD7ED-AD71-41A9-BC20-80284B5B0ACB}"/>
                  </a:ext>
                </a:extLst>
              </p:cNvPr>
              <p:cNvSpPr txBox="1"/>
              <p:nvPr/>
            </p:nvSpPr>
            <p:spPr bwMode="auto">
              <a:xfrm>
                <a:off x="1592266" y="1792631"/>
                <a:ext cx="7688269" cy="284742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Tables</a:t>
                </a:r>
                <a:endParaRPr lang="ko-KR" alt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F6B817A6-5B26-428D-A061-36412DD928DF}"/>
                  </a:ext>
                </a:extLst>
              </p:cNvPr>
              <p:cNvSpPr txBox="1"/>
              <p:nvPr/>
            </p:nvSpPr>
            <p:spPr bwMode="auto">
              <a:xfrm>
                <a:off x="1592266" y="2061931"/>
                <a:ext cx="9441936" cy="807914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algn="just" defTabSz="914286" latinLnBrk="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Patient demographics</a:t>
                </a:r>
              </a:p>
              <a:p>
                <a:pPr marL="285750" lvl="0" indent="-285750" algn="just" defTabSz="914286" latinLnBrk="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Surgery details</a:t>
                </a:r>
              </a:p>
              <a:p>
                <a:pPr marL="285750" lvl="0" indent="-285750" algn="just" defTabSz="914286" latinLnBrk="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Complication </a:t>
                </a:r>
              </a:p>
              <a:p>
                <a:pPr marL="285750" lvl="0" indent="-285750" algn="just" defTabSz="914286" latinLnBrk="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Insurance billing codes</a:t>
                </a:r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60" name="AutoShape 92">
            <a:extLst>
              <a:ext uri="{FF2B5EF4-FFF2-40B4-BE49-F238E27FC236}">
                <a16:creationId xmlns:a16="http://schemas.microsoft.com/office/drawing/2014/main" id="{573A0DEB-504D-4797-9054-EB1396B691DD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8179078" y="2709012"/>
            <a:ext cx="2127369" cy="4192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3733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9B3534-64C3-4367-A9F5-22300B51A60B}"/>
              </a:ext>
            </a:extLst>
          </p:cNvPr>
          <p:cNvGrpSpPr/>
          <p:nvPr/>
        </p:nvGrpSpPr>
        <p:grpSpPr>
          <a:xfrm>
            <a:off x="7475253" y="3688839"/>
            <a:ext cx="3964820" cy="2062295"/>
            <a:chOff x="1791798" y="1831172"/>
            <a:chExt cx="8623051" cy="107690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D1668E7-7BF2-49DE-A733-6C922FAB9077}"/>
                </a:ext>
              </a:extLst>
            </p:cNvPr>
            <p:cNvSpPr txBox="1"/>
            <p:nvPr/>
          </p:nvSpPr>
          <p:spPr bwMode="auto">
            <a:xfrm>
              <a:off x="1791798" y="1831172"/>
              <a:ext cx="7688270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Variables </a:t>
              </a:r>
              <a:endParaRPr lang="ko-KR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B14A50C0-EEB9-4575-B056-420B7B2F2E3B}"/>
                </a:ext>
              </a:extLst>
            </p:cNvPr>
            <p:cNvSpPr txBox="1"/>
            <p:nvPr/>
          </p:nvSpPr>
          <p:spPr bwMode="auto">
            <a:xfrm>
              <a:off x="1791798" y="2088420"/>
              <a:ext cx="8623051" cy="81965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Sex, Height, Weight, Date of Birth, State, Smoke, Blood Pressure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CPTCode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DoctorId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modifier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ICDCode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Post-op visits, Revision Surgery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Insurance billing codes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4CBEA4-BCE6-4B8F-814A-95931A84979B}"/>
              </a:ext>
            </a:extLst>
          </p:cNvPr>
          <p:cNvGrpSpPr/>
          <p:nvPr/>
        </p:nvGrpSpPr>
        <p:grpSpPr>
          <a:xfrm>
            <a:off x="5778806" y="2782179"/>
            <a:ext cx="1539876" cy="1573541"/>
            <a:chOff x="635205" y="2372607"/>
            <a:chExt cx="1054172" cy="107721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6586BA-145A-4F22-A654-F38895F7A517}"/>
                </a:ext>
              </a:extLst>
            </p:cNvPr>
            <p:cNvGrpSpPr/>
            <p:nvPr/>
          </p:nvGrpSpPr>
          <p:grpSpPr>
            <a:xfrm>
              <a:off x="635205" y="2372607"/>
              <a:ext cx="1054172" cy="1077218"/>
              <a:chOff x="635205" y="2372607"/>
              <a:chExt cx="1054172" cy="1077218"/>
            </a:xfrm>
          </p:grpSpPr>
          <p:sp>
            <p:nvSpPr>
              <p:cNvPr id="71" name="AutoShape 92">
                <a:extLst>
                  <a:ext uri="{FF2B5EF4-FFF2-40B4-BE49-F238E27FC236}">
                    <a16:creationId xmlns:a16="http://schemas.microsoft.com/office/drawing/2014/main" id="{FDAEB81A-3DA2-435B-8AFD-00EFFD954B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623682" y="2384130"/>
                <a:ext cx="1077218" cy="105417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37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AutoShape 92">
                <a:extLst>
                  <a:ext uri="{FF2B5EF4-FFF2-40B4-BE49-F238E27FC236}">
                    <a16:creationId xmlns:a16="http://schemas.microsoft.com/office/drawing/2014/main" id="{1F562A02-9A04-4859-B63F-64FA65452E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20899" y="2471978"/>
                <a:ext cx="897682" cy="87847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37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748CB81-B6FC-441B-AAF1-9995DA02D51D}"/>
                </a:ext>
              </a:extLst>
            </p:cNvPr>
            <p:cNvSpPr/>
            <p:nvPr/>
          </p:nvSpPr>
          <p:spPr>
            <a:xfrm>
              <a:off x="774255" y="2689983"/>
              <a:ext cx="776073" cy="44246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400</a:t>
              </a:r>
              <a:r>
                <a:rPr lang="en-US" altLang="ko-KR" sz="3600" b="1" baseline="30000" dirty="0">
                  <a:solidFill>
                    <a:schemeClr val="bg1"/>
                  </a:solidFill>
                  <a:cs typeface="Arial" pitchFamily="34" charset="0"/>
                </a:rPr>
                <a:t>+</a:t>
              </a:r>
              <a:endParaRPr lang="ko-KR" altLang="en-US" sz="3600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84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2363CB-DD71-244F-9843-D9A62C798A10}"/>
              </a:ext>
            </a:extLst>
          </p:cNvPr>
          <p:cNvGrpSpPr/>
          <p:nvPr/>
        </p:nvGrpSpPr>
        <p:grpSpPr>
          <a:xfrm>
            <a:off x="240114" y="1294574"/>
            <a:ext cx="4854796" cy="4765753"/>
            <a:chOff x="264797" y="1511986"/>
            <a:chExt cx="4854796" cy="476575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32BC34F-44D7-D545-AE5F-7CD9BC76C98E}"/>
                </a:ext>
              </a:extLst>
            </p:cNvPr>
            <p:cNvSpPr/>
            <p:nvPr/>
          </p:nvSpPr>
          <p:spPr>
            <a:xfrm>
              <a:off x="264797" y="1511986"/>
              <a:ext cx="4854796" cy="47657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AA18453-F4AB-C746-8F10-5977030E2A07}"/>
                </a:ext>
              </a:extLst>
            </p:cNvPr>
            <p:cNvGrpSpPr/>
            <p:nvPr/>
          </p:nvGrpSpPr>
          <p:grpSpPr>
            <a:xfrm>
              <a:off x="495449" y="2547832"/>
              <a:ext cx="4412906" cy="2747259"/>
              <a:chOff x="153428" y="1746856"/>
              <a:chExt cx="4412906" cy="2747259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C162EA-9061-564A-8E7A-EE9954BC6492}"/>
                  </a:ext>
                </a:extLst>
              </p:cNvPr>
              <p:cNvSpPr txBox="1"/>
              <p:nvPr/>
            </p:nvSpPr>
            <p:spPr>
              <a:xfrm>
                <a:off x="830975" y="2243256"/>
                <a:ext cx="317973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have used a database recorded by world’s leading knee replacement surgeon with an experience of 10000</a:t>
                </a:r>
                <a:r>
                  <a:rPr lang="en-US" altLang="ko-KR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+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knee replacement surgeries over past 20 years.</a:t>
                </a:r>
              </a:p>
            </p:txBody>
          </p:sp>
          <p:sp>
            <p:nvSpPr>
              <p:cNvPr id="148" name="Freeform: Shape 8">
                <a:extLst>
                  <a:ext uri="{FF2B5EF4-FFF2-40B4-BE49-F238E27FC236}">
                    <a16:creationId xmlns:a16="http://schemas.microsoft.com/office/drawing/2014/main" id="{354425EE-4CBC-B044-B102-1959828412B7}"/>
                  </a:ext>
                </a:extLst>
              </p:cNvPr>
              <p:cNvSpPr/>
              <p:nvPr/>
            </p:nvSpPr>
            <p:spPr>
              <a:xfrm>
                <a:off x="153428" y="1746856"/>
                <a:ext cx="631114" cy="496400"/>
              </a:xfrm>
              <a:custGeom>
                <a:avLst/>
                <a:gdLst/>
                <a:ahLst/>
                <a:cxnLst/>
                <a:rect l="l" t="t" r="r" b="b"/>
                <a:pathLst>
                  <a:path w="959899" h="755005">
                    <a:moveTo>
                      <a:pt x="891601" y="0"/>
                    </a:moveTo>
                    <a:lnTo>
                      <a:pt x="959899" y="144047"/>
                    </a:lnTo>
                    <a:cubicBezTo>
                      <a:pt x="890359" y="167227"/>
                      <a:pt x="840481" y="199513"/>
                      <a:pt x="810264" y="240906"/>
                    </a:cubicBezTo>
                    <a:cubicBezTo>
                      <a:pt x="780048" y="282299"/>
                      <a:pt x="764111" y="337351"/>
                      <a:pt x="762456" y="406063"/>
                    </a:cubicBezTo>
                    <a:lnTo>
                      <a:pt x="931338" y="406063"/>
                    </a:lnTo>
                    <a:lnTo>
                      <a:pt x="931338" y="755005"/>
                    </a:lnTo>
                    <a:lnTo>
                      <a:pt x="582397" y="755005"/>
                    </a:lnTo>
                    <a:lnTo>
                      <a:pt x="582397" y="505406"/>
                    </a:lnTo>
                    <a:cubicBezTo>
                      <a:pt x="582397" y="403580"/>
                      <a:pt x="591296" y="323692"/>
                      <a:pt x="609095" y="265742"/>
                    </a:cubicBezTo>
                    <a:cubicBezTo>
                      <a:pt x="626894" y="207792"/>
                      <a:pt x="660008" y="155637"/>
                      <a:pt x="708438" y="109277"/>
                    </a:cubicBezTo>
                    <a:cubicBezTo>
                      <a:pt x="756868" y="62917"/>
                      <a:pt x="817922" y="26491"/>
                      <a:pt x="891601" y="0"/>
                    </a:cubicBezTo>
                    <a:close/>
                    <a:moveTo>
                      <a:pt x="309204" y="0"/>
                    </a:moveTo>
                    <a:lnTo>
                      <a:pt x="377502" y="144047"/>
                    </a:lnTo>
                    <a:cubicBezTo>
                      <a:pt x="307962" y="167227"/>
                      <a:pt x="258084" y="199513"/>
                      <a:pt x="227867" y="240906"/>
                    </a:cubicBezTo>
                    <a:cubicBezTo>
                      <a:pt x="197650" y="282299"/>
                      <a:pt x="181714" y="337351"/>
                      <a:pt x="180059" y="406063"/>
                    </a:cubicBezTo>
                    <a:lnTo>
                      <a:pt x="348941" y="406063"/>
                    </a:lnTo>
                    <a:lnTo>
                      <a:pt x="348941" y="755005"/>
                    </a:lnTo>
                    <a:lnTo>
                      <a:pt x="0" y="755005"/>
                    </a:lnTo>
                    <a:lnTo>
                      <a:pt x="0" y="505406"/>
                    </a:lnTo>
                    <a:cubicBezTo>
                      <a:pt x="0" y="404408"/>
                      <a:pt x="8899" y="324726"/>
                      <a:pt x="26698" y="266363"/>
                    </a:cubicBezTo>
                    <a:cubicBezTo>
                      <a:pt x="44497" y="207999"/>
                      <a:pt x="77404" y="155637"/>
                      <a:pt x="125420" y="109277"/>
                    </a:cubicBezTo>
                    <a:cubicBezTo>
                      <a:pt x="173436" y="62917"/>
                      <a:pt x="234697" y="26491"/>
                      <a:pt x="3092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Freeform: Shape 9">
                <a:extLst>
                  <a:ext uri="{FF2B5EF4-FFF2-40B4-BE49-F238E27FC236}">
                    <a16:creationId xmlns:a16="http://schemas.microsoft.com/office/drawing/2014/main" id="{59E6A3B5-9221-6A4D-93B0-49572A2A8CD6}"/>
                  </a:ext>
                </a:extLst>
              </p:cNvPr>
              <p:cNvSpPr/>
              <p:nvPr/>
            </p:nvSpPr>
            <p:spPr>
              <a:xfrm rot="10800000">
                <a:off x="3935220" y="3997715"/>
                <a:ext cx="631114" cy="496400"/>
              </a:xfrm>
              <a:custGeom>
                <a:avLst/>
                <a:gdLst/>
                <a:ahLst/>
                <a:cxnLst/>
                <a:rect l="l" t="t" r="r" b="b"/>
                <a:pathLst>
                  <a:path w="959899" h="755005">
                    <a:moveTo>
                      <a:pt x="891601" y="0"/>
                    </a:moveTo>
                    <a:lnTo>
                      <a:pt x="959899" y="144047"/>
                    </a:lnTo>
                    <a:cubicBezTo>
                      <a:pt x="890359" y="167227"/>
                      <a:pt x="840481" y="199513"/>
                      <a:pt x="810264" y="240906"/>
                    </a:cubicBezTo>
                    <a:cubicBezTo>
                      <a:pt x="780048" y="282299"/>
                      <a:pt x="764111" y="337351"/>
                      <a:pt x="762456" y="406063"/>
                    </a:cubicBezTo>
                    <a:lnTo>
                      <a:pt x="931338" y="406063"/>
                    </a:lnTo>
                    <a:lnTo>
                      <a:pt x="931338" y="755005"/>
                    </a:lnTo>
                    <a:lnTo>
                      <a:pt x="582397" y="755005"/>
                    </a:lnTo>
                    <a:lnTo>
                      <a:pt x="582397" y="505406"/>
                    </a:lnTo>
                    <a:cubicBezTo>
                      <a:pt x="582397" y="403580"/>
                      <a:pt x="591296" y="323692"/>
                      <a:pt x="609095" y="265742"/>
                    </a:cubicBezTo>
                    <a:cubicBezTo>
                      <a:pt x="626894" y="207792"/>
                      <a:pt x="660008" y="155637"/>
                      <a:pt x="708438" y="109277"/>
                    </a:cubicBezTo>
                    <a:cubicBezTo>
                      <a:pt x="756868" y="62917"/>
                      <a:pt x="817922" y="26491"/>
                      <a:pt x="891601" y="0"/>
                    </a:cubicBezTo>
                    <a:close/>
                    <a:moveTo>
                      <a:pt x="309204" y="0"/>
                    </a:moveTo>
                    <a:lnTo>
                      <a:pt x="377502" y="144047"/>
                    </a:lnTo>
                    <a:cubicBezTo>
                      <a:pt x="307962" y="167227"/>
                      <a:pt x="258084" y="199513"/>
                      <a:pt x="227867" y="240906"/>
                    </a:cubicBezTo>
                    <a:cubicBezTo>
                      <a:pt x="197650" y="282299"/>
                      <a:pt x="181714" y="337351"/>
                      <a:pt x="180059" y="406063"/>
                    </a:cubicBezTo>
                    <a:lnTo>
                      <a:pt x="348941" y="406063"/>
                    </a:lnTo>
                    <a:lnTo>
                      <a:pt x="348941" y="755005"/>
                    </a:lnTo>
                    <a:lnTo>
                      <a:pt x="0" y="755005"/>
                    </a:lnTo>
                    <a:lnTo>
                      <a:pt x="0" y="505406"/>
                    </a:lnTo>
                    <a:cubicBezTo>
                      <a:pt x="0" y="404408"/>
                      <a:pt x="8899" y="324726"/>
                      <a:pt x="26698" y="266363"/>
                    </a:cubicBezTo>
                    <a:cubicBezTo>
                      <a:pt x="44497" y="207999"/>
                      <a:pt x="77404" y="155637"/>
                      <a:pt x="125420" y="109277"/>
                    </a:cubicBezTo>
                    <a:cubicBezTo>
                      <a:pt x="173436" y="62917"/>
                      <a:pt x="234697" y="26491"/>
                      <a:pt x="3092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ext Placeholder 44">
            <a:extLst>
              <a:ext uri="{FF2B5EF4-FFF2-40B4-BE49-F238E27FC236}">
                <a16:creationId xmlns:a16="http://schemas.microsoft.com/office/drawing/2014/main" id="{6E933149-4A1E-47C1-9F91-DDE7CBC3F1E8}"/>
              </a:ext>
            </a:extLst>
          </p:cNvPr>
          <p:cNvSpPr txBox="1">
            <a:spLocks/>
          </p:cNvSpPr>
          <p:nvPr/>
        </p:nvSpPr>
        <p:spPr>
          <a:xfrm>
            <a:off x="34834" y="226272"/>
            <a:ext cx="716640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Data Understanding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955A62-3774-4590-BB0A-61B6330A5D46}"/>
              </a:ext>
            </a:extLst>
          </p:cNvPr>
          <p:cNvSpPr/>
          <p:nvPr/>
        </p:nvSpPr>
        <p:spPr>
          <a:xfrm>
            <a:off x="291334" y="285178"/>
            <a:ext cx="204115" cy="533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6978E1-D001-4D36-9A13-5ED0E532D305}"/>
              </a:ext>
            </a:extLst>
          </p:cNvPr>
          <p:cNvGrpSpPr/>
          <p:nvPr/>
        </p:nvGrpSpPr>
        <p:grpSpPr>
          <a:xfrm>
            <a:off x="0" y="6354540"/>
            <a:ext cx="12192000" cy="607568"/>
            <a:chOff x="0" y="6339814"/>
            <a:chExt cx="12192000" cy="6075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3085DE-362F-4303-8FCF-B7A7E32C71F2}"/>
                </a:ext>
              </a:extLst>
            </p:cNvPr>
            <p:cNvGrpSpPr/>
            <p:nvPr/>
          </p:nvGrpSpPr>
          <p:grpSpPr>
            <a:xfrm>
              <a:off x="0" y="6339814"/>
              <a:ext cx="12192000" cy="607568"/>
              <a:chOff x="0" y="6438838"/>
              <a:chExt cx="12192000" cy="607568"/>
            </a:xfrm>
          </p:grpSpPr>
          <p:sp>
            <p:nvSpPr>
              <p:cNvPr id="30" name="Google Shape;97;p14">
                <a:extLst>
                  <a:ext uri="{FF2B5EF4-FFF2-40B4-BE49-F238E27FC236}">
                    <a16:creationId xmlns:a16="http://schemas.microsoft.com/office/drawing/2014/main" id="{476B25EC-2F9D-4D22-A9A1-87733C52D6B5}"/>
                  </a:ext>
                </a:extLst>
              </p:cNvPr>
              <p:cNvSpPr/>
              <p:nvPr/>
            </p:nvSpPr>
            <p:spPr>
              <a:xfrm>
                <a:off x="0" y="6453818"/>
                <a:ext cx="12192000" cy="497362"/>
              </a:xfrm>
              <a:prstGeom prst="rect">
                <a:avLst/>
              </a:prstGeom>
              <a:solidFill>
                <a:schemeClr val="accent2">
                  <a:alpha val="82000"/>
                </a:schemeClr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86E0E1-2DA2-4703-9D4C-CD1532B1684C}"/>
                  </a:ext>
                </a:extLst>
              </p:cNvPr>
              <p:cNvSpPr txBox="1"/>
              <p:nvPr/>
            </p:nvSpPr>
            <p:spPr>
              <a:xfrm>
                <a:off x="1833504" y="6553963"/>
                <a:ext cx="85249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IN" sz="1300" b="1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Improving Physician Decision-Making &amp; Patient Outcomes Using Analytics</a:t>
                </a:r>
                <a:endParaRPr lang="en-US" sz="1300" b="1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sz="1300" b="1" dirty="0"/>
              </a:p>
            </p:txBody>
          </p:sp>
          <p:pic>
            <p:nvPicPr>
              <p:cNvPr id="32" name="Picture 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B62CA8B-D843-4C9E-9A44-23714F137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38838"/>
                <a:ext cx="1289304" cy="522296"/>
              </a:xfrm>
              <a:prstGeom prst="rect">
                <a:avLst/>
              </a:prstGeom>
            </p:spPr>
          </p:pic>
        </p:grpSp>
        <p:pic>
          <p:nvPicPr>
            <p:cNvPr id="29" name="Google Shape;99;p14" descr="KrannertPositioning.png">
              <a:extLst>
                <a:ext uri="{FF2B5EF4-FFF2-40B4-BE49-F238E27FC236}">
                  <a16:creationId xmlns:a16="http://schemas.microsoft.com/office/drawing/2014/main" id="{799D4BF0-0892-460A-90A8-6EBE615ED30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7936" y="6444801"/>
              <a:ext cx="2788537" cy="312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25728-D090-4779-A472-5E96EC2CF2CA}"/>
              </a:ext>
            </a:extLst>
          </p:cNvPr>
          <p:cNvGrpSpPr/>
          <p:nvPr/>
        </p:nvGrpSpPr>
        <p:grpSpPr>
          <a:xfrm>
            <a:off x="5288653" y="2550310"/>
            <a:ext cx="1861984" cy="1857140"/>
            <a:chOff x="5288653" y="2550310"/>
            <a:chExt cx="1861984" cy="1857140"/>
          </a:xfrm>
        </p:grpSpPr>
        <p:pic>
          <p:nvPicPr>
            <p:cNvPr id="55" name="Graphic 54" descr="Database">
              <a:extLst>
                <a:ext uri="{FF2B5EF4-FFF2-40B4-BE49-F238E27FC236}">
                  <a16:creationId xmlns:a16="http://schemas.microsoft.com/office/drawing/2014/main" id="{63A890D9-AAFC-4388-B837-A08932A3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8653" y="3394299"/>
              <a:ext cx="1013151" cy="1013151"/>
            </a:xfrm>
            <a:prstGeom prst="rect">
              <a:avLst/>
            </a:prstGeom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</p:pic>
        <p:pic>
          <p:nvPicPr>
            <p:cNvPr id="56" name="Graphic 55" descr="Database">
              <a:extLst>
                <a:ext uri="{FF2B5EF4-FFF2-40B4-BE49-F238E27FC236}">
                  <a16:creationId xmlns:a16="http://schemas.microsoft.com/office/drawing/2014/main" id="{BA4E4B34-1DA7-45D6-986A-B8506A66D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7486" y="3394297"/>
              <a:ext cx="1013151" cy="1013151"/>
            </a:xfrm>
            <a:prstGeom prst="rect">
              <a:avLst/>
            </a:prstGeom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</p:pic>
        <p:pic>
          <p:nvPicPr>
            <p:cNvPr id="57" name="Graphic 56" descr="Database">
              <a:extLst>
                <a:ext uri="{FF2B5EF4-FFF2-40B4-BE49-F238E27FC236}">
                  <a16:creationId xmlns:a16="http://schemas.microsoft.com/office/drawing/2014/main" id="{E33F0015-2B57-4A40-86EE-F1A1EC9F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3069" y="2550310"/>
              <a:ext cx="1013151" cy="1013151"/>
            </a:xfrm>
            <a:prstGeom prst="rect">
              <a:avLst/>
            </a:prstGeom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94DE3D4-B63A-4454-A4F0-E918FBCCF094}"/>
              </a:ext>
            </a:extLst>
          </p:cNvPr>
          <p:cNvSpPr txBox="1"/>
          <p:nvPr/>
        </p:nvSpPr>
        <p:spPr>
          <a:xfrm>
            <a:off x="5609212" y="432706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400+ Tables</a:t>
            </a:r>
          </a:p>
        </p:txBody>
      </p:sp>
      <p:sp>
        <p:nvSpPr>
          <p:cNvPr id="59" name="Right Arrow 334">
            <a:extLst>
              <a:ext uri="{FF2B5EF4-FFF2-40B4-BE49-F238E27FC236}">
                <a16:creationId xmlns:a16="http://schemas.microsoft.com/office/drawing/2014/main" id="{0B667759-229A-4A30-BF60-DF301203745E}"/>
              </a:ext>
            </a:extLst>
          </p:cNvPr>
          <p:cNvSpPr/>
          <p:nvPr/>
        </p:nvSpPr>
        <p:spPr>
          <a:xfrm>
            <a:off x="7481083" y="3234256"/>
            <a:ext cx="584124" cy="489249"/>
          </a:xfrm>
          <a:prstGeom prst="rightArrow">
            <a:avLst/>
          </a:prstGeom>
          <a:solidFill>
            <a:srgbClr val="404047">
              <a:lumMod val="67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58925-B261-4652-96F0-E3FAF7DAFD97}"/>
              </a:ext>
            </a:extLst>
          </p:cNvPr>
          <p:cNvGrpSpPr/>
          <p:nvPr/>
        </p:nvGrpSpPr>
        <p:grpSpPr>
          <a:xfrm>
            <a:off x="8186254" y="2755627"/>
            <a:ext cx="3660569" cy="1300489"/>
            <a:chOff x="8058932" y="2934244"/>
            <a:chExt cx="3660569" cy="1300489"/>
          </a:xfrm>
        </p:grpSpPr>
        <p:pic>
          <p:nvPicPr>
            <p:cNvPr id="60" name="Graphic 59" descr="Database">
              <a:extLst>
                <a:ext uri="{FF2B5EF4-FFF2-40B4-BE49-F238E27FC236}">
                  <a16:creationId xmlns:a16="http://schemas.microsoft.com/office/drawing/2014/main" id="{A2DA4AA1-FB47-4FFC-B6A9-4B8CE6C4E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8932" y="3126637"/>
              <a:ext cx="1013147" cy="1013147"/>
            </a:xfrm>
            <a:prstGeom prst="rect">
              <a:avLst/>
            </a:prstGeom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1D4B58-EF6B-413D-A679-6EC8B6B1A977}"/>
                </a:ext>
              </a:extLst>
            </p:cNvPr>
            <p:cNvGrpSpPr/>
            <p:nvPr/>
          </p:nvGrpSpPr>
          <p:grpSpPr>
            <a:xfrm>
              <a:off x="9694588" y="2934244"/>
              <a:ext cx="2024913" cy="1300489"/>
              <a:chOff x="16094996" y="7224655"/>
              <a:chExt cx="2024913" cy="130048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590B078-1523-4E81-940D-FECB91775C48}"/>
                  </a:ext>
                </a:extLst>
              </p:cNvPr>
              <p:cNvSpPr txBox="1"/>
              <p:nvPr/>
            </p:nvSpPr>
            <p:spPr>
              <a:xfrm>
                <a:off x="16094996" y="7224655"/>
                <a:ext cx="1168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Tables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073993-ABB3-41FF-9AB9-477F9D2280BA}"/>
                  </a:ext>
                </a:extLst>
              </p:cNvPr>
              <p:cNvSpPr txBox="1"/>
              <p:nvPr/>
            </p:nvSpPr>
            <p:spPr>
              <a:xfrm>
                <a:off x="16094996" y="7690234"/>
                <a:ext cx="2024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6K+ Observations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B4ADF94-7F0A-42C8-B7A1-0F398CFFDAFC}"/>
                  </a:ext>
                </a:extLst>
              </p:cNvPr>
              <p:cNvSpPr txBox="1"/>
              <p:nvPr/>
            </p:nvSpPr>
            <p:spPr>
              <a:xfrm>
                <a:off x="16094996" y="8155812"/>
                <a:ext cx="196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400+ Parameters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AFA016F-E747-4A5D-9055-1A7CED6DC9E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V="1">
              <a:off x="8946366" y="3118910"/>
              <a:ext cx="748222" cy="514301"/>
            </a:xfrm>
            <a:prstGeom prst="straightConnector1">
              <a:avLst/>
            </a:prstGeom>
            <a:noFill/>
            <a:ln w="38100" cap="flat" cmpd="sng" algn="ctr">
              <a:solidFill>
                <a:srgbClr val="40404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D0F6136-26AF-43F4-BFD9-9CFD74E03582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8924270" y="3584489"/>
              <a:ext cx="770318" cy="48721"/>
            </a:xfrm>
            <a:prstGeom prst="straightConnector1">
              <a:avLst/>
            </a:prstGeom>
            <a:noFill/>
            <a:ln w="38100" cap="flat" cmpd="sng" algn="ctr">
              <a:solidFill>
                <a:srgbClr val="40404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F7C3978-6A08-45C6-97F4-E54613CE1D9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8931282" y="3633210"/>
              <a:ext cx="763306" cy="416857"/>
            </a:xfrm>
            <a:prstGeom prst="straightConnector1">
              <a:avLst/>
            </a:prstGeom>
            <a:noFill/>
            <a:ln w="38100" cap="flat" cmpd="sng" algn="ctr">
              <a:solidFill>
                <a:srgbClr val="40404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84538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2395A6"/>
    </a:accent4>
    <a:accent5>
      <a:srgbClr val="2C8183"/>
    </a:accent5>
    <a:accent6>
      <a:srgbClr val="4040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2395A6"/>
    </a:accent4>
    <a:accent5>
      <a:srgbClr val="2C8183"/>
    </a:accent5>
    <a:accent6>
      <a:srgbClr val="4040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2395A6"/>
    </a:accent4>
    <a:accent5>
      <a:srgbClr val="2C8183"/>
    </a:accent5>
    <a:accent6>
      <a:srgbClr val="4040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14971</TotalTime>
  <Words>1135</Words>
  <Application>Microsoft Office PowerPoint</Application>
  <PresentationFormat>Widescreen</PresentationFormat>
  <Paragraphs>204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Aharoni</vt:lpstr>
      <vt:lpstr>Arial</vt:lpstr>
      <vt:lpstr>Calibri</vt:lpstr>
      <vt:lpstr>Calibri Light</vt:lpstr>
      <vt:lpstr>Century Gothic</vt:lpstr>
      <vt:lpstr>Futura Medium</vt:lpstr>
      <vt:lpstr>Impact</vt:lpstr>
      <vt:lpstr>Times</vt:lpstr>
      <vt:lpstr>Wingdings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Varun Singh</cp:lastModifiedBy>
  <cp:revision>234</cp:revision>
  <dcterms:created xsi:type="dcterms:W3CDTF">2018-04-24T17:14:44Z</dcterms:created>
  <dcterms:modified xsi:type="dcterms:W3CDTF">2020-03-11T09:36:06Z</dcterms:modified>
</cp:coreProperties>
</file>